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8"/>
  </p:notesMasterIdLst>
  <p:sldIdLst>
    <p:sldId id="256" r:id="rId2"/>
    <p:sldId id="306" r:id="rId3"/>
    <p:sldId id="292" r:id="rId4"/>
    <p:sldId id="281" r:id="rId5"/>
    <p:sldId id="293" r:id="rId6"/>
    <p:sldId id="258" r:id="rId7"/>
    <p:sldId id="263" r:id="rId8"/>
    <p:sldId id="295" r:id="rId9"/>
    <p:sldId id="264" r:id="rId10"/>
    <p:sldId id="296" r:id="rId11"/>
    <p:sldId id="294" r:id="rId12"/>
    <p:sldId id="265" r:id="rId13"/>
    <p:sldId id="262" r:id="rId14"/>
    <p:sldId id="285" r:id="rId15"/>
    <p:sldId id="290" r:id="rId16"/>
    <p:sldId id="286" r:id="rId17"/>
    <p:sldId id="297" r:id="rId18"/>
    <p:sldId id="298" r:id="rId19"/>
    <p:sldId id="287" r:id="rId20"/>
    <p:sldId id="272" r:id="rId21"/>
    <p:sldId id="300" r:id="rId22"/>
    <p:sldId id="301" r:id="rId23"/>
    <p:sldId id="299" r:id="rId24"/>
    <p:sldId id="274" r:id="rId25"/>
    <p:sldId id="273" r:id="rId26"/>
    <p:sldId id="288" r:id="rId27"/>
    <p:sldId id="289" r:id="rId28"/>
    <p:sldId id="275" r:id="rId29"/>
    <p:sldId id="277" r:id="rId30"/>
    <p:sldId id="302" r:id="rId31"/>
    <p:sldId id="278" r:id="rId32"/>
    <p:sldId id="279" r:id="rId33"/>
    <p:sldId id="280" r:id="rId34"/>
    <p:sldId id="304" r:id="rId35"/>
    <p:sldId id="305" r:id="rId36"/>
    <p:sldId id="284" r:id="rId37"/>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272" autoAdjust="0"/>
    <p:restoredTop sz="53349" autoAdjust="0"/>
  </p:normalViewPr>
  <p:slideViewPr>
    <p:cSldViewPr snapToGrid="0">
      <p:cViewPr varScale="1">
        <p:scale>
          <a:sx n="63" d="100"/>
          <a:sy n="63" d="100"/>
        </p:scale>
        <p:origin x="2580"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A682392-894D-4725-AA96-13C2221F0187}" type="datetimeFigureOut">
              <a:rPr lang="en-US" smtClean="0"/>
              <a:t>9/30/2019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421500-ABA7-4F80-9F33-EE022DA3CCF5}" type="slidenum">
              <a:rPr lang="en-US" smtClean="0"/>
              <a:t>‹#›</a:t>
            </a:fld>
            <a:endParaRPr lang="en-US"/>
          </a:p>
        </p:txBody>
      </p:sp>
    </p:spTree>
    <p:extLst>
      <p:ext uri="{BB962C8B-B14F-4D97-AF65-F5344CB8AC3E}">
        <p14:creationId xmlns:p14="http://schemas.microsoft.com/office/powerpoint/2010/main" val="30809791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tx1"/>
                </a:solidFill>
                <a:latin typeface="+mn-lt"/>
                <a:ea typeface="+mn-ea"/>
                <a:cs typeface="+mn-cs"/>
              </a:rPr>
              <a:t>Report No. </a:t>
            </a:r>
            <a:r>
              <a:rPr lang="en-US" sz="1200" b="0" i="0" u="none" strike="noStrike" kern="1200" baseline="0">
                <a:solidFill>
                  <a:schemeClr val="tx1"/>
                </a:solidFill>
                <a:latin typeface="+mn-lt"/>
                <a:ea typeface="+mn-ea"/>
                <a:cs typeface="+mn-cs"/>
              </a:rPr>
              <a:t>FHWA-SA-19-034</a:t>
            </a:r>
            <a:endParaRPr lang="en-US"/>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1</a:t>
            </a:fld>
            <a:endParaRPr lang="en-US"/>
          </a:p>
        </p:txBody>
      </p:sp>
    </p:spTree>
    <p:extLst>
      <p:ext uri="{BB962C8B-B14F-4D97-AF65-F5344CB8AC3E}">
        <p14:creationId xmlns:p14="http://schemas.microsoft.com/office/powerpoint/2010/main" val="12984604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Decide on the process and document it in the final plan.</a:t>
            </a:r>
          </a:p>
          <a:p>
            <a:r>
              <a:rPr lang="en-US" b="1" dirty="0"/>
              <a:t>Notes</a:t>
            </a:r>
            <a:r>
              <a:rPr lang="en-US" dirty="0"/>
              <a:t>: The graphic on the slide depicts the process in one community at a very high level. This plan is the “Indy Moves Transportation Integration Plan” which considers the bicycle master plan and pedestrian plan among its “supporting system plans.”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 </a:t>
            </a:r>
            <a:r>
              <a:rPr lang="en-US" dirty="0"/>
              <a:t>Image: Indy Moves Transportation Integration Plan. Available: https://www.indy.civicomment.org/indy-moves-transportation-integration-plan-including-pedal-indy-bicycle-plan (Accessed May 2019)</a:t>
            </a:r>
          </a:p>
        </p:txBody>
      </p:sp>
      <p:sp>
        <p:nvSpPr>
          <p:cNvPr id="4" name="Slide Number Placeholder 3"/>
          <p:cNvSpPr>
            <a:spLocks noGrp="1"/>
          </p:cNvSpPr>
          <p:nvPr>
            <p:ph type="sldNum" sz="quarter" idx="5"/>
          </p:nvPr>
        </p:nvSpPr>
        <p:spPr/>
        <p:txBody>
          <a:bodyPr/>
          <a:lstStyle/>
          <a:p>
            <a:fld id="{E5421500-ABA7-4F80-9F33-EE022DA3CCF5}" type="slidenum">
              <a:rPr lang="en-US" smtClean="0"/>
              <a:t>13</a:t>
            </a:fld>
            <a:endParaRPr lang="en-US"/>
          </a:p>
        </p:txBody>
      </p:sp>
    </p:spTree>
    <p:extLst>
      <p:ext uri="{BB962C8B-B14F-4D97-AF65-F5344CB8AC3E}">
        <p14:creationId xmlns:p14="http://schemas.microsoft.com/office/powerpoint/2010/main" val="9282204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Key Message</a:t>
            </a:r>
            <a:r>
              <a:rPr lang="en-US" b="0" dirty="0"/>
              <a:t>: </a:t>
            </a:r>
            <a:r>
              <a:rPr lang="en-US" altLang="en-US" dirty="0"/>
              <a:t>Establishing the need for a plan means reaching out to many different groups of stakeholders using many different means of communication. This is the “WHY” – why should we plan? If the plan is an update, clarify why a new version is needed.</a:t>
            </a: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Connection to other Module: </a:t>
            </a:r>
            <a:r>
              <a:rPr lang="en-US" b="0" dirty="0"/>
              <a:t>The module on Safety Analysis addresses analysis of safety data.</a:t>
            </a: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Images from:</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dirty="0"/>
              <a:t>City of Charlotte Bicycle Plan. Available: https://charlottenc.gov/Transportation/Programs/Pages/Bicycle.aspx</a:t>
            </a:r>
            <a:r>
              <a:rPr lang="en-US" b="0" dirty="0"/>
              <a:t>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b="0" dirty="0"/>
              <a:t>City of Austin Pedestrian Safety Action Plan. Available: http://www.austintexas.gov/pedsafetyplan </a:t>
            </a:r>
          </a:p>
          <a:p>
            <a:endParaRPr lang="en-US" b="0" dirty="0"/>
          </a:p>
        </p:txBody>
      </p:sp>
      <p:sp>
        <p:nvSpPr>
          <p:cNvPr id="4" name="Slide Number Placeholder 3"/>
          <p:cNvSpPr>
            <a:spLocks noGrp="1"/>
          </p:cNvSpPr>
          <p:nvPr>
            <p:ph type="sldNum" sz="quarter" idx="5"/>
          </p:nvPr>
        </p:nvSpPr>
        <p:spPr/>
        <p:txBody>
          <a:bodyPr/>
          <a:lstStyle/>
          <a:p>
            <a:fld id="{E5421500-ABA7-4F80-9F33-EE022DA3CCF5}" type="slidenum">
              <a:rPr lang="en-US" smtClean="0"/>
              <a:t>14</a:t>
            </a:fld>
            <a:endParaRPr lang="en-US"/>
          </a:p>
        </p:txBody>
      </p:sp>
    </p:spTree>
    <p:extLst>
      <p:ext uri="{BB962C8B-B14F-4D97-AF65-F5344CB8AC3E}">
        <p14:creationId xmlns:p14="http://schemas.microsoft.com/office/powerpoint/2010/main" val="41233216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This is an illustration of the “gather background information” step to review existing plans and policies.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Image: </a:t>
            </a:r>
            <a:r>
              <a:rPr lang="en-US" b="0" dirty="0"/>
              <a:t>Town of Chapel Hill Mobility and Connectivity Plan. Available: https://www.townofchapelhill.org/residents/transportation/bicycle-and-pedestrian/chapel-hill-mobility-and-connectivity-plan</a:t>
            </a:r>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15</a:t>
            </a:fld>
            <a:endParaRPr lang="en-US"/>
          </a:p>
        </p:txBody>
      </p:sp>
    </p:spTree>
    <p:extLst>
      <p:ext uri="{BB962C8B-B14F-4D97-AF65-F5344CB8AC3E}">
        <p14:creationId xmlns:p14="http://schemas.microsoft.com/office/powerpoint/2010/main" val="39700467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a:t>
            </a:r>
            <a:r>
              <a:rPr lang="en-US" dirty="0"/>
              <a:t>After the function of the plan is determined (the “why” of the planning process), the next steps will be to determine </a:t>
            </a:r>
            <a:r>
              <a:rPr lang="en-US" i="1" dirty="0"/>
              <a:t>how</a:t>
            </a:r>
            <a:r>
              <a:rPr lang="en-US" dirty="0"/>
              <a:t> the plan will be developed and implemented. </a:t>
            </a:r>
          </a:p>
          <a:p>
            <a:r>
              <a:rPr lang="en-US" b="1" dirty="0"/>
              <a:t>Connection to other Module: </a:t>
            </a:r>
            <a:r>
              <a:rPr lang="en-US" altLang="en-US" dirty="0"/>
              <a:t>Inclusive Public Engagement</a:t>
            </a: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Image: </a:t>
            </a:r>
            <a:r>
              <a:rPr lang="en-US" b="0" dirty="0"/>
              <a:t>City of Austin Pedestrian Safety Action Plan. Available: http://www.austintexas.gov/pedsafetyplan </a:t>
            </a:r>
            <a:endParaRPr lang="en-US" dirty="0"/>
          </a:p>
          <a:p>
            <a:pPr marL="0" indent="0">
              <a:buFont typeface="Arial" pitchFamily="34" charset="0"/>
              <a:buNone/>
              <a:defRPr/>
            </a:pPr>
            <a:endParaRPr lang="en-US" dirty="0"/>
          </a:p>
          <a:p>
            <a:pPr marL="236538" indent="-236538"/>
            <a:endParaRPr lang="en-US" alt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16</a:t>
            </a:fld>
            <a:endParaRPr lang="en-US"/>
          </a:p>
        </p:txBody>
      </p:sp>
    </p:spTree>
    <p:extLst>
      <p:ext uri="{BB962C8B-B14F-4D97-AF65-F5344CB8AC3E}">
        <p14:creationId xmlns:p14="http://schemas.microsoft.com/office/powerpoint/2010/main" val="15016061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a:t>
            </a:r>
            <a:r>
              <a:rPr lang="en-US" dirty="0"/>
              <a:t>Prior to the development of the plan it is essential to establish stakeholder buy-in. This may include setting up a citizen advisory committee, developing a consensus on plan goals, objectives, and content, and, if necessary, hiring a consultant. </a:t>
            </a:r>
            <a:r>
              <a:rPr lang="en-US" b="0" dirty="0"/>
              <a:t>The advisory committee should include key community leaders as well as experts and more traditional stakeholders.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Connection to other Module: </a:t>
            </a:r>
            <a:r>
              <a:rPr lang="en-US" b="0" dirty="0"/>
              <a:t>Inclusive Public Engagement</a:t>
            </a:r>
          </a:p>
        </p:txBody>
      </p:sp>
      <p:sp>
        <p:nvSpPr>
          <p:cNvPr id="4" name="Slide Number Placeholder 3"/>
          <p:cNvSpPr>
            <a:spLocks noGrp="1"/>
          </p:cNvSpPr>
          <p:nvPr>
            <p:ph type="sldNum" sz="quarter" idx="5"/>
          </p:nvPr>
        </p:nvSpPr>
        <p:spPr/>
        <p:txBody>
          <a:bodyPr/>
          <a:lstStyle/>
          <a:p>
            <a:fld id="{E5421500-ABA7-4F80-9F33-EE022DA3CCF5}" type="slidenum">
              <a:rPr lang="en-US" smtClean="0"/>
              <a:t>17</a:t>
            </a:fld>
            <a:endParaRPr lang="en-US"/>
          </a:p>
        </p:txBody>
      </p:sp>
    </p:spTree>
    <p:extLst>
      <p:ext uri="{BB962C8B-B14F-4D97-AF65-F5344CB8AC3E}">
        <p14:creationId xmlns:p14="http://schemas.microsoft.com/office/powerpoint/2010/main" val="28478178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Key Message</a:t>
            </a:r>
            <a:r>
              <a:rPr lang="en-US" b="0" dirty="0"/>
              <a:t>: Determine </a:t>
            </a:r>
            <a:r>
              <a:rPr lang="en-US" dirty="0"/>
              <a:t>what kind of work and funding the plan will require, and who will be responsible for providing the money and staff it will entail. “Home” is a question about where this plan will live: with the ped/bike coordinator? Planning department? Transportation or public works? </a:t>
            </a:r>
            <a:r>
              <a:rPr lang="en-US" altLang="en-US" dirty="0"/>
              <a:t>The project manager can act as the glue for the whole plan, so it is important to have someone in this role who can communicate information well to all the stakeholders involved.  </a:t>
            </a:r>
            <a:endParaRPr lang="en-US" dirty="0"/>
          </a:p>
          <a:p>
            <a:r>
              <a:rPr lang="en-US" b="1" dirty="0"/>
              <a:t>Student Question</a:t>
            </a:r>
            <a:r>
              <a:rPr lang="en-US"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Connection to other Module: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a:t>
            </a:r>
          </a:p>
          <a:p>
            <a:pPr marL="0" indent="0">
              <a:buFontTx/>
              <a:buNone/>
              <a:defRPr/>
            </a:pPr>
            <a:endParaRPr lang="en-US" b="1" dirty="0"/>
          </a:p>
          <a:p>
            <a:pPr>
              <a:defRPr/>
            </a:pPr>
            <a:endParaRPr lang="en-US" dirty="0"/>
          </a:p>
          <a:p>
            <a:pPr>
              <a:defRPr/>
            </a:pPr>
            <a:r>
              <a:rPr lang="en-US" dirty="0"/>
              <a:t> </a:t>
            </a:r>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18</a:t>
            </a:fld>
            <a:endParaRPr lang="en-US"/>
          </a:p>
        </p:txBody>
      </p:sp>
    </p:spTree>
    <p:extLst>
      <p:ext uri="{BB962C8B-B14F-4D97-AF65-F5344CB8AC3E}">
        <p14:creationId xmlns:p14="http://schemas.microsoft.com/office/powerpoint/2010/main" val="35184318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a:t>
            </a:r>
            <a:r>
              <a:rPr lang="en-US" altLang="en-US" dirty="0"/>
              <a:t>Having a common vision of what the plan will look like and what its outcomes might be is important. Some decisions will have to be made regarding whether the plan is focused on projects and programs or policy.  Similarly, plan developers should aim to have an agreement on the length, format, and look of the document. Planners should also determine what exactly the goals of the plan are: is the focus on increasing walking and bicycling? Is it to reduce crashes? Will the plan focus on education, engineering, enforcement, encouragement, or some combination?  </a:t>
            </a: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Notes</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t>What are some different types of plans? Examples include policy-oriented (Charlotte), project-oriented (Seattle), and programmatic (Washington, DC).</a:t>
            </a:r>
            <a:endParaRPr lang="en-US" dirty="0"/>
          </a:p>
          <a:p>
            <a:pPr marL="236538" indent="-236538"/>
            <a:r>
              <a:rPr lang="en-US" altLang="en-US" dirty="0"/>
              <a:t>Focus – is the goal to increase mode share, improve safety, or both?</a:t>
            </a:r>
          </a:p>
          <a:p>
            <a:pPr marL="236538" indent="-236538"/>
            <a:r>
              <a:rPr lang="en-US" altLang="en-US" dirty="0"/>
              <a:t>Scope – 2-year plan? 10-year plan?</a:t>
            </a:r>
          </a:p>
          <a:p>
            <a:pPr marL="0" indent="0">
              <a:buFontTx/>
              <a:buNone/>
            </a:pPr>
            <a:r>
              <a:rPr lang="en-US" altLang="en-US" dirty="0"/>
              <a:t>If a community decides to use consultants, it will need to complete the process of searching for and hiring a consultant prior to beginning the official plan-making process. The selection of a consultant will require checking references, reviewing past plans, conducting interviews, and negotiating contracts. </a:t>
            </a:r>
          </a:p>
          <a:p>
            <a:pPr marL="0" indent="0">
              <a:buFontTx/>
              <a:buNone/>
            </a:pPr>
            <a:endParaRPr lang="en-US" altLang="en-US" dirty="0"/>
          </a:p>
          <a:p>
            <a:pPr marL="236538" indent="-236538"/>
            <a:endParaRPr lang="en-US" altLang="en-US" dirty="0"/>
          </a:p>
          <a:p>
            <a:pPr marL="236538" indent="-236538"/>
            <a:endParaRPr lang="en-US" altLang="en-US" dirty="0"/>
          </a:p>
          <a:p>
            <a:pPr marL="236538" indent="-236538"/>
            <a:endParaRPr lang="en-US" altLang="en-US" dirty="0"/>
          </a:p>
          <a:p>
            <a:pPr marL="0" indent="0">
              <a:buFontTx/>
              <a:buNone/>
            </a:pPr>
            <a:endParaRPr lang="en-US" altLang="en-US" dirty="0"/>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19</a:t>
            </a:fld>
            <a:endParaRPr lang="en-US"/>
          </a:p>
        </p:txBody>
      </p:sp>
    </p:spTree>
    <p:extLst>
      <p:ext uri="{BB962C8B-B14F-4D97-AF65-F5344CB8AC3E}">
        <p14:creationId xmlns:p14="http://schemas.microsoft.com/office/powerpoint/2010/main" val="15190601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Notes</a:t>
            </a:r>
            <a:r>
              <a:rPr lang="en-US" dirty="0"/>
              <a:t>: A note about maps: </a:t>
            </a:r>
            <a:r>
              <a:rPr lang="en-US" sz="1200" kern="1200" dirty="0">
                <a:solidFill>
                  <a:schemeClr val="tx1"/>
                </a:solidFill>
                <a:effectLst/>
                <a:latin typeface="+mn-lt"/>
                <a:ea typeface="+mn-ea"/>
                <a:cs typeface="+mn-cs"/>
              </a:rPr>
              <a:t>they must be able to adequately represent the intent of the plan even if taken out of context – many people will look at the maps only, and never read the text.</a:t>
            </a:r>
            <a:endParaRPr lang="en-US" dirty="0"/>
          </a:p>
          <a:p>
            <a:r>
              <a:rPr lang="en-US" b="1" dirty="0"/>
              <a:t>Source</a:t>
            </a:r>
            <a:r>
              <a:rPr lang="en-US" dirty="0"/>
              <a:t>: Image: UNC Chapel Hill Bike Master Plan, in FHWA </a:t>
            </a:r>
            <a:r>
              <a:rPr lang="en-US" i="1" dirty="0"/>
              <a:t>Bike Network Mapping Idea Book</a:t>
            </a:r>
            <a:r>
              <a:rPr lang="en-US" dirty="0"/>
              <a:t>. (2015). Available: https://www.fhwa.dot.gov/environment/bicycle_pedestrian/publications/bikemap_book/</a:t>
            </a:r>
          </a:p>
        </p:txBody>
      </p:sp>
      <p:sp>
        <p:nvSpPr>
          <p:cNvPr id="4" name="Slide Number Placeholder 3"/>
          <p:cNvSpPr>
            <a:spLocks noGrp="1"/>
          </p:cNvSpPr>
          <p:nvPr>
            <p:ph type="sldNum" sz="quarter" idx="5"/>
          </p:nvPr>
        </p:nvSpPr>
        <p:spPr/>
        <p:txBody>
          <a:bodyPr/>
          <a:lstStyle/>
          <a:p>
            <a:fld id="{E5421500-ABA7-4F80-9F33-EE022DA3CCF5}" type="slidenum">
              <a:rPr lang="en-US" smtClean="0"/>
              <a:t>20</a:t>
            </a:fld>
            <a:endParaRPr lang="en-US"/>
          </a:p>
        </p:txBody>
      </p:sp>
    </p:spTree>
    <p:extLst>
      <p:ext uri="{BB962C8B-B14F-4D97-AF65-F5344CB8AC3E}">
        <p14:creationId xmlns:p14="http://schemas.microsoft.com/office/powerpoint/2010/main" val="13224849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Connection to other Modules: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Factors Influencing Mode Choice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Policies that Support Pedestrian and Bicycle Planning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Bicycle and Pedestrian Data for Planning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Facility and Network Analysis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Inclusive Public Engagement</a:t>
            </a:r>
            <a:endParaRPr lang="en-US" b="1" dirty="0"/>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21</a:t>
            </a:fld>
            <a:endParaRPr lang="en-US"/>
          </a:p>
        </p:txBody>
      </p:sp>
    </p:spTree>
    <p:extLst>
      <p:ext uri="{BB962C8B-B14F-4D97-AF65-F5344CB8AC3E}">
        <p14:creationId xmlns:p14="http://schemas.microsoft.com/office/powerpoint/2010/main" val="39057845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The content included on this slide will be covered in more detail on subsequent slides.</a:t>
            </a:r>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22</a:t>
            </a:fld>
            <a:endParaRPr lang="en-US"/>
          </a:p>
        </p:txBody>
      </p:sp>
    </p:spTree>
    <p:extLst>
      <p:ext uri="{BB962C8B-B14F-4D97-AF65-F5344CB8AC3E}">
        <p14:creationId xmlns:p14="http://schemas.microsoft.com/office/powerpoint/2010/main" val="31231090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a:t>
            </a:r>
            <a:r>
              <a:rPr lang="en-US" sz="1200" kern="1200" dirty="0">
                <a:solidFill>
                  <a:schemeClr val="tx1"/>
                </a:solidFill>
                <a:effectLst/>
                <a:latin typeface="+mn-lt"/>
                <a:ea typeface="+mn-ea"/>
                <a:cs typeface="+mn-cs"/>
              </a:rPr>
              <a:t>A bicycle and pedestrian master plan is a document that is used by the implementing agency (the city, the state, developer, or other) as a roadmap to create a network of pedestrian and bicycle facilities within a designated timeframe. The final document is created after months or years of public engagement, visioning, and evaluation. </a:t>
            </a:r>
            <a:endParaRPr lang="en-US" b="0" dirty="0"/>
          </a:p>
          <a:p>
            <a:pPr lvl="0"/>
            <a:r>
              <a:rPr lang="en-US" b="1" dirty="0"/>
              <a:t>Notes</a:t>
            </a:r>
            <a:r>
              <a:rPr lang="en-US" dirty="0"/>
              <a:t>: </a:t>
            </a:r>
            <a:r>
              <a:rPr lang="en-US" sz="1200" kern="1200" dirty="0">
                <a:solidFill>
                  <a:schemeClr val="tx1"/>
                </a:solidFill>
                <a:effectLst/>
                <a:latin typeface="+mn-lt"/>
                <a:ea typeface="+mn-ea"/>
                <a:cs typeface="+mn-cs"/>
              </a:rPr>
              <a:t>Elected officials or a governing board and/or community-based advisory board must often approve the master plan before it is implemented. </a:t>
            </a:r>
          </a:p>
          <a:p>
            <a:pPr lvl="0"/>
            <a:r>
              <a:rPr lang="en-US" sz="1200" kern="1200" dirty="0">
                <a:solidFill>
                  <a:schemeClr val="tx1"/>
                </a:solidFill>
                <a:effectLst/>
                <a:latin typeface="+mn-lt"/>
                <a:ea typeface="+mn-ea"/>
                <a:cs typeface="+mn-cs"/>
              </a:rPr>
              <a:t>While there are some common elements (such as public participation) that nearly all bicycle and pedestrian planning projects should include, such projects otherwise can vary greatly, depending upon the situation. An effective, interconnected system of bicycle and pedestrian facilities requires planning at multiple levels.</a:t>
            </a:r>
            <a:endParaRPr lang="en-US" dirty="0"/>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3</a:t>
            </a:fld>
            <a:endParaRPr lang="en-US"/>
          </a:p>
        </p:txBody>
      </p:sp>
    </p:spTree>
    <p:extLst>
      <p:ext uri="{BB962C8B-B14F-4D97-AF65-F5344CB8AC3E}">
        <p14:creationId xmlns:p14="http://schemas.microsoft.com/office/powerpoint/2010/main" val="37510208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Notes</a:t>
            </a:r>
            <a:r>
              <a:rPr lang="en-US" dirty="0"/>
              <a:t>: Presenting the benefits of walking and bicycling can help “make the case” but this section should also be clear about who benefits, why, and how, and why those benefits can’t be fully realized absent the actions called for in the plan. The Introduction is also a place to mention whether there are relevant best practices. If so, reference their sources here to show that what you’re doing is based on best available knowledge.</a:t>
            </a:r>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23</a:t>
            </a:fld>
            <a:endParaRPr lang="en-US"/>
          </a:p>
        </p:txBody>
      </p:sp>
    </p:spTree>
    <p:extLst>
      <p:ext uri="{BB962C8B-B14F-4D97-AF65-F5344CB8AC3E}">
        <p14:creationId xmlns:p14="http://schemas.microsoft.com/office/powerpoint/2010/main" val="33358803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24</a:t>
            </a:fld>
            <a:endParaRPr lang="en-US"/>
          </a:p>
        </p:txBody>
      </p:sp>
    </p:spTree>
    <p:extLst>
      <p:ext uri="{BB962C8B-B14F-4D97-AF65-F5344CB8AC3E}">
        <p14:creationId xmlns:p14="http://schemas.microsoft.com/office/powerpoint/2010/main" val="20470531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1" dirty="0"/>
              <a:t>Student Question</a:t>
            </a:r>
            <a:r>
              <a:rPr lang="en-US" dirty="0"/>
              <a:t>: </a:t>
            </a:r>
            <a:r>
              <a:rPr lang="en-US" i="1" dirty="0"/>
              <a:t>What is the difference between a vision, goals, and objectives?</a:t>
            </a:r>
          </a:p>
          <a:p>
            <a:pPr>
              <a:defRPr/>
            </a:pPr>
            <a:r>
              <a:rPr lang="en-US" i="1" dirty="0"/>
              <a:t>What are some example visions? Goals? Objectives?</a:t>
            </a:r>
          </a:p>
          <a:p>
            <a:pPr>
              <a:defRPr/>
            </a:pPr>
            <a:r>
              <a:rPr lang="en-US" i="1" dirty="0"/>
              <a:t>Why is it important to have these in the plan?</a:t>
            </a:r>
          </a:p>
          <a:p>
            <a:pPr marL="177845" indent="-177845">
              <a:buFont typeface="Arial" pitchFamily="34" charset="0"/>
              <a:buChar char="•"/>
              <a:defRPr/>
            </a:pPr>
            <a:r>
              <a:rPr lang="en-US" dirty="0"/>
              <a:t>Establishes values</a:t>
            </a:r>
          </a:p>
          <a:p>
            <a:pPr marL="177845" indent="-177845">
              <a:buFont typeface="Arial" pitchFamily="34" charset="0"/>
              <a:buChar char="•"/>
              <a:defRPr/>
            </a:pPr>
            <a:r>
              <a:rPr lang="en-US" dirty="0"/>
              <a:t>Establishes priorities</a:t>
            </a:r>
          </a:p>
          <a:p>
            <a:pPr marL="177845" indent="-177845">
              <a:buFont typeface="Arial" pitchFamily="34" charset="0"/>
              <a:buChar char="•"/>
              <a:defRPr/>
            </a:pPr>
            <a:r>
              <a:rPr lang="en-US" dirty="0"/>
              <a:t>Can establish benchmarks, against which we can show progress within the political process.  </a:t>
            </a:r>
          </a:p>
          <a:p>
            <a:pPr>
              <a:defRPr/>
            </a:pPr>
            <a:r>
              <a:rPr lang="en-US" dirty="0"/>
              <a:t>By having short-, medium-, and long-term goals, the plan can navigate the political cycle.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District Pedestrian Master Plan. (2009). Available: https://ddot.dc.gov/peds (Accessed May 2019).</a:t>
            </a:r>
          </a:p>
          <a:p>
            <a:pPr>
              <a:defRPr/>
            </a:pPr>
            <a:endParaRPr lang="en-US" b="1" dirty="0"/>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25</a:t>
            </a:fld>
            <a:endParaRPr lang="en-US"/>
          </a:p>
        </p:txBody>
      </p:sp>
    </p:spTree>
    <p:extLst>
      <p:ext uri="{BB962C8B-B14F-4D97-AF65-F5344CB8AC3E}">
        <p14:creationId xmlns:p14="http://schemas.microsoft.com/office/powerpoint/2010/main" val="299577960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Slide shows a sample vision statement.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Image: City of Charlotte Bicycle Plan. Available: https://charlottenc.gov/Transportation/Programs/Pages/Bicycle.aspx</a:t>
            </a:r>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26</a:t>
            </a:fld>
            <a:endParaRPr lang="en-US"/>
          </a:p>
        </p:txBody>
      </p:sp>
    </p:spTree>
    <p:extLst>
      <p:ext uri="{BB962C8B-B14F-4D97-AF65-F5344CB8AC3E}">
        <p14:creationId xmlns:p14="http://schemas.microsoft.com/office/powerpoint/2010/main" val="11923168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Example of the relationship between a vision statement and objectives.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Image from </a:t>
            </a:r>
            <a:r>
              <a:rPr lang="en-US" b="0" dirty="0"/>
              <a:t>Town of Chapel Hill Mobility and Connectivity Plan. Available: https://www.townofchapelhill.org/residents/transportation/bicycle-and-pedestrian/chapel-hill-mobility-and-connectivity-plan</a:t>
            </a:r>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27</a:t>
            </a:fld>
            <a:endParaRPr lang="en-US"/>
          </a:p>
        </p:txBody>
      </p:sp>
    </p:spTree>
    <p:extLst>
      <p:ext uri="{BB962C8B-B14F-4D97-AF65-F5344CB8AC3E}">
        <p14:creationId xmlns:p14="http://schemas.microsoft.com/office/powerpoint/2010/main" val="13526515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Notes</a:t>
            </a:r>
            <a:r>
              <a:rPr lang="en-US" b="0" dirty="0"/>
              <a:t>: To build legitimacy and accountability, it is important to describe the analyses that were conducted: </a:t>
            </a:r>
          </a:p>
          <a:p>
            <a:pPr marL="171450" indent="-171450">
              <a:buFont typeface="Arial" panose="020B0604020202020204" pitchFamily="34" charset="0"/>
              <a:buChar char="•"/>
            </a:pPr>
            <a:r>
              <a:rPr lang="en-US" b="0" dirty="0"/>
              <a:t>What data were used? How were they collected? By whom?</a:t>
            </a:r>
          </a:p>
          <a:p>
            <a:pPr marL="171450" indent="-171450">
              <a:buFont typeface="Arial" panose="020B0604020202020204" pitchFamily="34" charset="0"/>
              <a:buChar char="•"/>
            </a:pPr>
            <a:r>
              <a:rPr lang="en-US" b="0" dirty="0"/>
              <a:t>What models were run, if any?</a:t>
            </a:r>
          </a:p>
          <a:p>
            <a:pPr marL="171450" indent="-171450">
              <a:buFont typeface="Arial" panose="020B0604020202020204" pitchFamily="34" charset="0"/>
              <a:buChar char="•"/>
            </a:pPr>
            <a:r>
              <a:rPr lang="en-US" b="0" dirty="0"/>
              <a:t>How were the models interpreted?</a:t>
            </a:r>
          </a:p>
          <a:p>
            <a:pPr marL="171450" indent="-171450">
              <a:buFont typeface="Arial" panose="020B0604020202020204" pitchFamily="34" charset="0"/>
              <a:buChar char="•"/>
            </a:pPr>
            <a:r>
              <a:rPr lang="en-US" b="0" dirty="0"/>
              <a:t>What do the results mean?</a:t>
            </a:r>
          </a:p>
          <a:p>
            <a:pPr marL="0" indent="0">
              <a:buFont typeface="Arial" panose="020B0604020202020204" pitchFamily="34" charset="0"/>
              <a:buNone/>
            </a:pPr>
            <a:r>
              <a:rPr lang="en-US" b="0" dirty="0"/>
              <a:t>When noting other relevant plans, describe how the plan is vertically and horizontally integrated, how conflicts among plans are resolved, whether the plan supersedes or is overruled by any other plans.</a:t>
            </a:r>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28</a:t>
            </a:fld>
            <a:endParaRPr lang="en-US"/>
          </a:p>
        </p:txBody>
      </p:sp>
    </p:spTree>
    <p:extLst>
      <p:ext uri="{BB962C8B-B14F-4D97-AF65-F5344CB8AC3E}">
        <p14:creationId xmlns:p14="http://schemas.microsoft.com/office/powerpoint/2010/main" val="32084175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Key Message</a:t>
            </a:r>
            <a:r>
              <a:rPr lang="en-US" b="0" dirty="0"/>
              <a:t>: </a:t>
            </a:r>
            <a:r>
              <a:rPr lang="en-US" altLang="en-US" dirty="0"/>
              <a:t>May want to include all these elements but set priorities: short, medium, and long-term goals.</a:t>
            </a:r>
            <a:endParaRPr lang="en-US" b="0" dirty="0"/>
          </a:p>
          <a:p>
            <a:r>
              <a:rPr lang="en-US" b="1" dirty="0"/>
              <a:t>Notes</a:t>
            </a:r>
            <a:r>
              <a:rPr lang="en-US" dirty="0"/>
              <a:t>:</a:t>
            </a:r>
            <a:endParaRPr lang="en-US" altLang="en-US" dirty="0"/>
          </a:p>
          <a:p>
            <a:r>
              <a:rPr lang="en-US" altLang="en-US" u="sng" dirty="0"/>
              <a:t>Short-term</a:t>
            </a:r>
            <a:r>
              <a:rPr lang="en-US" altLang="en-US" dirty="0"/>
              <a:t>: focus on easy, low-hanging fruit – quick things likely supported by the community, such as bike parking, safety around school zones.</a:t>
            </a:r>
          </a:p>
          <a:p>
            <a:r>
              <a:rPr lang="en-US" altLang="en-US" u="sng" dirty="0"/>
              <a:t>Medium-term</a:t>
            </a:r>
            <a:r>
              <a:rPr lang="en-US" altLang="en-US" dirty="0"/>
              <a:t>: programs that take longer to develop – engineering improvements, district-wide child safety curriculum, etc.</a:t>
            </a:r>
          </a:p>
          <a:p>
            <a:r>
              <a:rPr lang="en-US" altLang="en-US" dirty="0"/>
              <a:t>Priorities should reflect the goals/objectives and consider existing conditions.</a:t>
            </a:r>
            <a:endParaRPr lang="en-US" dirty="0"/>
          </a:p>
          <a:p>
            <a:endParaRPr lang="en-US" altLang="en-US" dirty="0"/>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29</a:t>
            </a:fld>
            <a:endParaRPr lang="en-US"/>
          </a:p>
        </p:txBody>
      </p:sp>
    </p:spTree>
    <p:extLst>
      <p:ext uri="{BB962C8B-B14F-4D97-AF65-F5344CB8AC3E}">
        <p14:creationId xmlns:p14="http://schemas.microsoft.com/office/powerpoint/2010/main" val="368929300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30</a:t>
            </a:fld>
            <a:endParaRPr lang="en-US"/>
          </a:p>
        </p:txBody>
      </p:sp>
    </p:spTree>
    <p:extLst>
      <p:ext uri="{BB962C8B-B14F-4D97-AF65-F5344CB8AC3E}">
        <p14:creationId xmlns:p14="http://schemas.microsoft.com/office/powerpoint/2010/main" val="48113450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The plan needs to have an implementation section</a:t>
            </a:r>
          </a:p>
          <a:p>
            <a:pPr marL="0" indent="0">
              <a:buFontTx/>
              <a:buNone/>
            </a:pPr>
            <a:endParaRPr lang="en-US" altLang="en-US" b="1" dirty="0"/>
          </a:p>
          <a:p>
            <a:pPr marL="236538" indent="-236538">
              <a:buFontTx/>
              <a:buAutoNum type="arabicPeriod"/>
            </a:pPr>
            <a:endParaRPr lang="en-US" altLang="en-US" dirty="0"/>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31</a:t>
            </a:fld>
            <a:endParaRPr lang="en-US"/>
          </a:p>
        </p:txBody>
      </p:sp>
    </p:spTree>
    <p:extLst>
      <p:ext uri="{BB962C8B-B14F-4D97-AF65-F5344CB8AC3E}">
        <p14:creationId xmlns:p14="http://schemas.microsoft.com/office/powerpoint/2010/main" val="24601058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US" b="1" dirty="0"/>
              <a:t>Notes</a:t>
            </a:r>
            <a:r>
              <a:rPr lang="en-US" dirty="0"/>
              <a:t>: </a:t>
            </a:r>
          </a:p>
          <a:p>
            <a:pPr marL="171450" indent="-171450">
              <a:buFont typeface="Arial" panose="020B0604020202020204" pitchFamily="34" charset="0"/>
              <a:buChar char="•"/>
            </a:pPr>
            <a:r>
              <a:rPr lang="en-US" altLang="en-US" u="sng" dirty="0"/>
              <a:t>Updating</a:t>
            </a:r>
            <a:r>
              <a:rPr lang="en-US" altLang="en-US" dirty="0"/>
              <a:t> – Planners must be aware of changes in circumstances that warrant an off-schedule update, or revisions to a specific portion of the plan (e.g., </a:t>
            </a:r>
            <a:r>
              <a:rPr lang="en-US" sz="1200" kern="1200" dirty="0">
                <a:solidFill>
                  <a:schemeClr val="tx1"/>
                </a:solidFill>
                <a:effectLst/>
                <a:latin typeface="+mn-lt"/>
                <a:ea typeface="+mn-ea"/>
                <a:cs typeface="+mn-cs"/>
              </a:rPr>
              <a:t>plan may call for treatment X, but when you get to design phase, you might discover that X doesn’t actually fit the context or is no longer a best practice. Must be able to adjust on the fly).</a:t>
            </a:r>
            <a:endParaRPr lang="en-US" altLang="en-US" dirty="0"/>
          </a:p>
          <a:p>
            <a:pPr marL="171450" indent="-171450">
              <a:buFont typeface="Arial" panose="020B0604020202020204" pitchFamily="34" charset="0"/>
              <a:buChar char="•"/>
            </a:pPr>
            <a:r>
              <a:rPr lang="en-US" altLang="en-US" u="sng" dirty="0"/>
              <a:t>An annual work plan</a:t>
            </a:r>
            <a:r>
              <a:rPr lang="en-US" altLang="en-US" dirty="0"/>
              <a:t> should include specific and measurable numbers and details for plan implementation. Ongoing public outreach should convey what parts of the plan have been implemented. It should also increase awareness about the existence of the plan and solicit feedback on actions that have been taken. As the plan is being implemented, remember to take advantage of any new opportunities that arise. </a:t>
            </a:r>
          </a:p>
          <a:p>
            <a:pPr marL="171450" indent="-171450">
              <a:buFont typeface="Arial" panose="020B0604020202020204" pitchFamily="34" charset="0"/>
              <a:buChar char="•"/>
            </a:pPr>
            <a:r>
              <a:rPr lang="en-US" altLang="en-US" u="sng" dirty="0"/>
              <a:t>Public outreach </a:t>
            </a:r>
            <a:r>
              <a:rPr lang="en-US" altLang="en-US" dirty="0"/>
              <a:t>will be part of every project – don’t want to install new facility without informing the public, and getting feedback and buy-in.</a:t>
            </a:r>
          </a:p>
          <a:p>
            <a:pPr marL="171450" indent="-171450">
              <a:buFont typeface="Arial" panose="020B0604020202020204" pitchFamily="34" charset="0"/>
              <a:buChar char="•"/>
            </a:pPr>
            <a:r>
              <a:rPr lang="en-US" altLang="en-US" u="sng" dirty="0"/>
              <a:t>Document successes and failures</a:t>
            </a:r>
            <a:r>
              <a:rPr lang="en-US" altLang="en-US" dirty="0"/>
              <a:t> – this can help build momentum and/or identify areas for improvement/change.</a:t>
            </a:r>
            <a:endParaRPr lang="en-US" dirty="0"/>
          </a:p>
          <a:p>
            <a:pPr marL="0" indent="0">
              <a:buFontTx/>
              <a:buNone/>
            </a:pPr>
            <a:endParaRPr lang="en-US" altLang="en-US" b="1" dirty="0"/>
          </a:p>
        </p:txBody>
      </p:sp>
      <p:sp>
        <p:nvSpPr>
          <p:cNvPr id="4" name="Slide Number Placeholder 3"/>
          <p:cNvSpPr>
            <a:spLocks noGrp="1"/>
          </p:cNvSpPr>
          <p:nvPr>
            <p:ph type="sldNum" sz="quarter" idx="5"/>
          </p:nvPr>
        </p:nvSpPr>
        <p:spPr/>
        <p:txBody>
          <a:bodyPr/>
          <a:lstStyle/>
          <a:p>
            <a:fld id="{E5421500-ABA7-4F80-9F33-EE022DA3CCF5}" type="slidenum">
              <a:rPr lang="en-US" smtClean="0"/>
              <a:t>32</a:t>
            </a:fld>
            <a:endParaRPr lang="en-US"/>
          </a:p>
        </p:txBody>
      </p:sp>
    </p:spTree>
    <p:extLst>
      <p:ext uri="{BB962C8B-B14F-4D97-AF65-F5344CB8AC3E}">
        <p14:creationId xmlns:p14="http://schemas.microsoft.com/office/powerpoint/2010/main" val="4959002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Priorities and projects for walking and bicycling can be determined at all these levels as part of various planning efforts. Most of these levels could also have a mode-specific plan for walking and/or bicycling.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Notes</a:t>
            </a:r>
            <a:r>
              <a:rPr lang="en-US" dirty="0"/>
              <a:t>: Briefly summarize the pedestrian and bicycle issues and level of detail that may be possible at each of these levels.</a:t>
            </a:r>
          </a:p>
          <a:p>
            <a:pPr lvl="0"/>
            <a:r>
              <a:rPr lang="en-US" sz="1200" u="sng" kern="1200" dirty="0">
                <a:solidFill>
                  <a:schemeClr val="tx1"/>
                </a:solidFill>
                <a:effectLst/>
                <a:latin typeface="+mn-lt"/>
                <a:ea typeface="+mn-ea"/>
                <a:cs typeface="+mn-cs"/>
              </a:rPr>
              <a:t>Statewide</a:t>
            </a:r>
            <a:r>
              <a:rPr lang="en-US" sz="1200" kern="1200" dirty="0">
                <a:solidFill>
                  <a:schemeClr val="tx1"/>
                </a:solidFill>
                <a:effectLst/>
                <a:latin typeface="+mn-lt"/>
                <a:ea typeface="+mn-ea"/>
                <a:cs typeface="+mn-cs"/>
              </a:rPr>
              <a:t> – The Statewide Transportation Improvement Program (STIP) is the State’s four-year capital improvement program that includes project from an MPO or rural TIP. States also have a Strategic Highway Safety Plan that provides a framework for reducing fatalities and serious injuries for all road users, including bicyclists and pedestrians.</a:t>
            </a:r>
          </a:p>
          <a:p>
            <a:pPr lvl="0"/>
            <a:r>
              <a:rPr lang="en-US" sz="1200" u="sng" kern="1200" dirty="0">
                <a:solidFill>
                  <a:schemeClr val="tx1"/>
                </a:solidFill>
                <a:effectLst/>
                <a:latin typeface="+mn-lt"/>
                <a:ea typeface="+mn-ea"/>
                <a:cs typeface="+mn-cs"/>
              </a:rPr>
              <a:t>Regional</a:t>
            </a:r>
            <a:r>
              <a:rPr lang="en-US" sz="1200" kern="1200" dirty="0">
                <a:solidFill>
                  <a:schemeClr val="tx1"/>
                </a:solidFill>
                <a:effectLst/>
                <a:latin typeface="+mn-lt"/>
                <a:ea typeface="+mn-ea"/>
                <a:cs typeface="+mn-cs"/>
              </a:rPr>
              <a:t> – e.g., MPOs put together their Transportation Improvement Program (TIP), which is a list of projects approved at the local level. These projects must be consistent with the region’s long-range plan, often called a Metropolitan Transportation Plan or Regional Transportation Plan. Some places may have a Regional Comprehensive Plan that touches on more than transportation. Some MPOs may have an active transportation plan or a bicycle plan that focuses on regional priorities and corridors. Examples include the San Diego Association of Governments’ Regional Bike Plan “Riding to 2050” or the Atlanta Regional Commission’s “Walk, Bike, Thrive” plan.</a:t>
            </a:r>
          </a:p>
          <a:p>
            <a:pPr lvl="0"/>
            <a:r>
              <a:rPr lang="en-US" sz="1200" u="sng" kern="1200" dirty="0">
                <a:solidFill>
                  <a:schemeClr val="tx1"/>
                </a:solidFill>
                <a:effectLst/>
                <a:latin typeface="+mn-lt"/>
                <a:ea typeface="+mn-ea"/>
                <a:cs typeface="+mn-cs"/>
              </a:rPr>
              <a:t>City/town/</a:t>
            </a:r>
            <a:r>
              <a:rPr lang="en-US" sz="1200" u="none" kern="1200" dirty="0">
                <a:solidFill>
                  <a:schemeClr val="tx1"/>
                </a:solidFill>
                <a:effectLst/>
                <a:latin typeface="+mn-lt"/>
                <a:ea typeface="+mn-ea"/>
                <a:cs typeface="+mn-cs"/>
              </a:rPr>
              <a:t>local – e</a:t>
            </a:r>
            <a:r>
              <a:rPr lang="en-US" sz="1200" kern="1200" dirty="0">
                <a:solidFill>
                  <a:schemeClr val="tx1"/>
                </a:solidFill>
                <a:effectLst/>
                <a:latin typeface="+mn-lt"/>
                <a:ea typeface="+mn-ea"/>
                <a:cs typeface="+mn-cs"/>
              </a:rPr>
              <a:t>.g., comprehensive plan, land use plan, transportation/mobility/connectivity plan.</a:t>
            </a:r>
          </a:p>
          <a:p>
            <a:pPr lvl="0"/>
            <a:r>
              <a:rPr lang="en-US" sz="1200" u="sng" kern="1200" dirty="0">
                <a:solidFill>
                  <a:schemeClr val="tx1"/>
                </a:solidFill>
                <a:effectLst/>
                <a:latin typeface="+mn-lt"/>
                <a:ea typeface="+mn-ea"/>
                <a:cs typeface="+mn-cs"/>
              </a:rPr>
              <a:t>Area specific</a:t>
            </a:r>
            <a:r>
              <a:rPr lang="en-US" sz="1200" u="none" kern="1200" dirty="0">
                <a:solidFill>
                  <a:schemeClr val="tx1"/>
                </a:solidFill>
                <a:effectLst/>
                <a:latin typeface="+mn-lt"/>
                <a:ea typeface="+mn-ea"/>
                <a:cs typeface="+mn-cs"/>
              </a:rPr>
              <a:t> - </a:t>
            </a:r>
            <a:r>
              <a:rPr lang="en-US" sz="1200" kern="1200" dirty="0">
                <a:solidFill>
                  <a:schemeClr val="tx1"/>
                </a:solidFill>
                <a:effectLst/>
                <a:latin typeface="+mn-lt"/>
                <a:ea typeface="+mn-ea"/>
                <a:cs typeface="+mn-cs"/>
              </a:rPr>
              <a:t>e.g., site plan, small area plan. </a:t>
            </a:r>
          </a:p>
          <a:p>
            <a:pPr lvl="0"/>
            <a:r>
              <a:rPr lang="en-US" sz="1200" u="sng" kern="1200" dirty="0">
                <a:solidFill>
                  <a:schemeClr val="tx1"/>
                </a:solidFill>
                <a:effectLst/>
                <a:latin typeface="+mn-lt"/>
                <a:ea typeface="+mn-ea"/>
                <a:cs typeface="+mn-cs"/>
              </a:rPr>
              <a:t>Corridor</a:t>
            </a:r>
            <a:r>
              <a:rPr lang="en-US" sz="1200" kern="1200" dirty="0">
                <a:solidFill>
                  <a:schemeClr val="tx1"/>
                </a:solidFill>
                <a:effectLst/>
                <a:latin typeface="+mn-lt"/>
                <a:ea typeface="+mn-ea"/>
                <a:cs typeface="+mn-cs"/>
              </a:rPr>
              <a:t> – Corridor studies or plans are often actions that were identified in a local plan.</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Image from </a:t>
            </a:r>
            <a:r>
              <a:rPr lang="en-US" b="0" dirty="0"/>
              <a:t>Oregon DOT. Available: https://www.oregon.gov/ODOT/Planning/Documents/OBPP.pdf</a:t>
            </a:r>
          </a:p>
          <a:p>
            <a:endParaRPr lang="en-US" b="1" dirty="0"/>
          </a:p>
        </p:txBody>
      </p:sp>
      <p:sp>
        <p:nvSpPr>
          <p:cNvPr id="4" name="Slide Number Placeholder 3"/>
          <p:cNvSpPr>
            <a:spLocks noGrp="1"/>
          </p:cNvSpPr>
          <p:nvPr>
            <p:ph type="sldNum" sz="quarter" idx="5"/>
          </p:nvPr>
        </p:nvSpPr>
        <p:spPr/>
        <p:txBody>
          <a:bodyPr/>
          <a:lstStyle/>
          <a:p>
            <a:fld id="{E5421500-ABA7-4F80-9F33-EE022DA3CCF5}" type="slidenum">
              <a:rPr lang="en-US" smtClean="0"/>
              <a:t>4</a:t>
            </a:fld>
            <a:endParaRPr lang="en-US"/>
          </a:p>
        </p:txBody>
      </p:sp>
    </p:spTree>
    <p:extLst>
      <p:ext uri="{BB962C8B-B14F-4D97-AF65-F5344CB8AC3E}">
        <p14:creationId xmlns:p14="http://schemas.microsoft.com/office/powerpoint/2010/main" val="68756574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Notes: </a:t>
            </a:r>
          </a:p>
          <a:p>
            <a:pPr marL="171450" indent="-171450">
              <a:buFont typeface="Arial" panose="020B0604020202020204" pitchFamily="34" charset="0"/>
              <a:buChar char="•"/>
            </a:pPr>
            <a:r>
              <a:rPr lang="en-US" dirty="0"/>
              <a:t>The breadth, depth, and timeline of a plan will be guided by agency structure and its relationship with other agencies and the plan’s relationship to current plans or future planning efforts.</a:t>
            </a:r>
          </a:p>
          <a:p>
            <a:pPr marL="171450" indent="-171450">
              <a:buFont typeface="Arial" panose="020B0604020202020204" pitchFamily="34" charset="0"/>
              <a:buChar char="•"/>
            </a:pPr>
            <a:r>
              <a:rPr lang="en-US" dirty="0"/>
              <a:t>There are many advantages when a ped/bike plan syncs up with a new (or updated) neighborhood plan or UDO, since many objectives could be achieved through action at the neighborhood level or through changes to the UDO. </a:t>
            </a:r>
          </a:p>
          <a:p>
            <a:pPr marL="171450" indent="-171450">
              <a:buFont typeface="Arial" panose="020B0604020202020204" pitchFamily="34" charset="0"/>
              <a:buChar char="•"/>
            </a:pPr>
            <a:r>
              <a:rPr lang="en-US" dirty="0"/>
              <a:t>More data isn’t necessarily better! Be realistic about the types of data you can collect and how they will be used.</a:t>
            </a:r>
          </a:p>
        </p:txBody>
      </p:sp>
      <p:sp>
        <p:nvSpPr>
          <p:cNvPr id="4" name="Slide Number Placeholder 3"/>
          <p:cNvSpPr>
            <a:spLocks noGrp="1"/>
          </p:cNvSpPr>
          <p:nvPr>
            <p:ph type="sldNum" sz="quarter" idx="5"/>
          </p:nvPr>
        </p:nvSpPr>
        <p:spPr/>
        <p:txBody>
          <a:bodyPr/>
          <a:lstStyle/>
          <a:p>
            <a:fld id="{E5421500-ABA7-4F80-9F33-EE022DA3CCF5}" type="slidenum">
              <a:rPr lang="en-US" smtClean="0"/>
              <a:t>33</a:t>
            </a:fld>
            <a:endParaRPr lang="en-US"/>
          </a:p>
        </p:txBody>
      </p:sp>
    </p:spTree>
    <p:extLst>
      <p:ext uri="{BB962C8B-B14F-4D97-AF65-F5344CB8AC3E}">
        <p14:creationId xmlns:p14="http://schemas.microsoft.com/office/powerpoint/2010/main" val="181513103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Notes</a:t>
            </a:r>
            <a:r>
              <a:rPr lang="en-US" dirty="0"/>
              <a:t>: The Vision Zero Action Plan (2016) called for the city to "develop action plans for vulnerable road user groups“ (including pedestrians). The 2018 PSAP includes recommendations to enhance and elaborate upon the recommendations in the Vision Zero Action Plan. The PSAP also supports the implementation of other city plans including: Imagine Austin Comprehensive Plan (2012), Sidewalk Master Plan (2016) and ADA Transition Update (2016), and Austin Strategic Mobility Plan (comprehensive multimodal transportation plan, ongoing).</a:t>
            </a:r>
            <a:endParaRPr lang="en-US" dirty="0">
              <a:highlight>
                <a:srgbClr val="FFFF00"/>
              </a:highligh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Connection to Other Module: </a:t>
            </a:r>
            <a:r>
              <a:rPr lang="en-US" b="0" dirty="0"/>
              <a:t>Austin’s Pedestrian Safety Action Plan is also included as an example in the module Policies that Support Pedestrian and Bicycle Planning, which introduces Vision Zero. </a:t>
            </a: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City of Austin (2018) </a:t>
            </a:r>
            <a:r>
              <a:rPr lang="en-US" sz="1200" i="1" dirty="0">
                <a:solidFill>
                  <a:schemeClr val="accent4"/>
                </a:solidFill>
              </a:rPr>
              <a:t>Austin Pedestrian Safety Action Plan. </a:t>
            </a:r>
            <a:r>
              <a:rPr lang="en-US" sz="1200" i="0" dirty="0">
                <a:solidFill>
                  <a:schemeClr val="accent4"/>
                </a:solidFill>
              </a:rPr>
              <a:t>Available:</a:t>
            </a:r>
            <a:r>
              <a:rPr lang="en-US" sz="1200" i="1" dirty="0">
                <a:solidFill>
                  <a:schemeClr val="accent4"/>
                </a:solidFill>
              </a:rPr>
              <a:t> </a:t>
            </a:r>
            <a:r>
              <a:rPr lang="en-US" dirty="0"/>
              <a:t>http://austintexas.gov/PedSafetyPlan</a:t>
            </a:r>
          </a:p>
        </p:txBody>
      </p:sp>
      <p:sp>
        <p:nvSpPr>
          <p:cNvPr id="4" name="Slide Number Placeholder 3"/>
          <p:cNvSpPr>
            <a:spLocks noGrp="1"/>
          </p:cNvSpPr>
          <p:nvPr>
            <p:ph type="sldNum" sz="quarter" idx="5"/>
          </p:nvPr>
        </p:nvSpPr>
        <p:spPr/>
        <p:txBody>
          <a:bodyPr/>
          <a:lstStyle/>
          <a:p>
            <a:fld id="{E5421500-ABA7-4F80-9F33-EE022DA3CCF5}" type="slidenum">
              <a:rPr lang="en-US" smtClean="0"/>
              <a:t>34</a:t>
            </a:fld>
            <a:endParaRPr lang="en-US"/>
          </a:p>
        </p:txBody>
      </p:sp>
    </p:spTree>
    <p:extLst>
      <p:ext uri="{BB962C8B-B14F-4D97-AF65-F5344CB8AC3E}">
        <p14:creationId xmlns:p14="http://schemas.microsoft.com/office/powerpoint/2010/main" val="21158790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Key Message</a:t>
            </a:r>
            <a:r>
              <a:rPr lang="en-US" b="0" dirty="0"/>
              <a:t>: Atlanta Regional Commission is the Metropolitan Planning Organization for the Atlanta metro region and serves as a convener for its ten member counties and the region’s biggest city, Atlanta. </a:t>
            </a:r>
            <a:r>
              <a:rPr lang="en-US" dirty="0"/>
              <a:t>The plan’s focused approach to regional walking and bicycling is made up of five strategies, including “</a:t>
            </a:r>
            <a:r>
              <a:rPr lang="en-US" sz="1200" b="0" i="0" u="sng" kern="1200" dirty="0">
                <a:solidFill>
                  <a:schemeClr val="tx1"/>
                </a:solidFill>
                <a:effectLst/>
                <a:latin typeface="+mn-lt"/>
                <a:ea typeface="+mn-ea"/>
                <a:cs typeface="+mn-cs"/>
              </a:rPr>
              <a:t>Pursue a strategy of relentless incrementalism</a:t>
            </a:r>
            <a:r>
              <a:rPr lang="en-US" sz="1200" b="0" i="1" kern="1200" dirty="0">
                <a:solidFill>
                  <a:schemeClr val="tx1"/>
                </a:solidFill>
                <a:effectLst/>
                <a:latin typeface="+mn-lt"/>
                <a:ea typeface="+mn-ea"/>
                <a:cs typeface="+mn-cs"/>
              </a:rPr>
              <a:t>:</a:t>
            </a:r>
            <a:r>
              <a:rPr lang="en-US" sz="1200" b="0" i="0" kern="1200" dirty="0">
                <a:solidFill>
                  <a:schemeClr val="tx1"/>
                </a:solidFill>
                <a:effectLst/>
                <a:latin typeface="+mn-lt"/>
                <a:ea typeface="+mn-ea"/>
                <a:cs typeface="+mn-cs"/>
              </a:rPr>
              <a:t> increasing walking and bicycling in the region’s suburban and lower-density residential neighborhoods, as well as in auto-oriented corridors often takes time and considerable financial investment. ARC helps communities identify barriers to walking and biking one at a time and works to address them as opportunities arise.” (ARC, 2016)</a:t>
            </a:r>
            <a:endParaRPr lang="en-US" b="0" dirty="0"/>
          </a:p>
          <a:p>
            <a:r>
              <a:rPr lang="en-US" b="1" dirty="0"/>
              <a:t>Notes</a:t>
            </a:r>
            <a:r>
              <a:rPr lang="en-US" dirty="0"/>
              <a:t>:</a:t>
            </a:r>
          </a:p>
          <a:p>
            <a:pPr marL="171450" indent="-171450">
              <a:buFont typeface="Arial" panose="020B0604020202020204" pitchFamily="34" charset="0"/>
              <a:buChar char="•"/>
            </a:pPr>
            <a:r>
              <a:rPr lang="en-US" dirty="0"/>
              <a:t>ARC’s public engagement effort used multiple methods (online surveys, community forum, sidewalk and “handlebar” surveys of people walking and bicycling, and advisory groups) and distilled findings into priority topics to address in the plan. </a:t>
            </a:r>
          </a:p>
          <a:p>
            <a:pPr marL="171450" indent="-171450">
              <a:buFont typeface="Arial" panose="020B0604020202020204" pitchFamily="34" charset="0"/>
              <a:buChar char="•"/>
            </a:pPr>
            <a:r>
              <a:rPr lang="en-US" dirty="0"/>
              <a:t>Because the plan’s goals tie bicycling and walking to health and economic competitiveness, the existing conditions analysis examined these areas and provide a baseline for future evaluation of the plan’s effectiveness. The analysis informed recommendations.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Throughout the development of the plan, the project team met with advisory groups including the ARC Equity Advisory Committee and the ARC Bicycle and Pedestrian Task Force. The advisory groups provided input on priorities and needs related to bicycle and pedestrian projects, policy, and programs.</a:t>
            </a:r>
          </a:p>
          <a:p>
            <a:pPr marL="171450" indent="-171450">
              <a:buFont typeface="Arial" panose="020B0604020202020204" pitchFamily="34" charset="0"/>
              <a:buChar char="•"/>
            </a:pPr>
            <a:r>
              <a:rPr lang="en-US" dirty="0"/>
              <a:t>Recommendations included immediate action steps for ARC, such as setting up a resource center to help communities become certified Walk Friendly Communities and Bike Friendly Communities, providing technical assistance for ped/bike project evaluation, and developing a funding strategy for bike/ped projects. A local framework/toolbox provided guidance for the region’s cities and counties to increase active transportation and evaluate outcomes.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Atlanta Regional Commission (2016) </a:t>
            </a:r>
            <a:r>
              <a:rPr lang="en-US" i="1" dirty="0"/>
              <a:t>Walk. Bike. Thrive! Bike-Pedestrian Plan.</a:t>
            </a:r>
            <a:r>
              <a:rPr lang="en-US" dirty="0"/>
              <a:t> Available: https://atlantaregional.org/plans-reports/bike-pedestrian-plan-walk-bike-thrive/</a:t>
            </a:r>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35</a:t>
            </a:fld>
            <a:endParaRPr lang="en-US"/>
          </a:p>
        </p:txBody>
      </p:sp>
    </p:spTree>
    <p:extLst>
      <p:ext uri="{BB962C8B-B14F-4D97-AF65-F5344CB8AC3E}">
        <p14:creationId xmlns:p14="http://schemas.microsoft.com/office/powerpoint/2010/main" val="390044867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36</a:t>
            </a:fld>
            <a:endParaRPr lang="en-US"/>
          </a:p>
        </p:txBody>
      </p:sp>
    </p:spTree>
    <p:extLst>
      <p:ext uri="{BB962C8B-B14F-4D97-AF65-F5344CB8AC3E}">
        <p14:creationId xmlns:p14="http://schemas.microsoft.com/office/powerpoint/2010/main" val="10676862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t>Key Message</a:t>
            </a:r>
            <a:r>
              <a:rPr lang="en-US" b="0" dirty="0"/>
              <a:t>: </a:t>
            </a:r>
            <a:r>
              <a:rPr lang="en-US" sz="1200" kern="1200" dirty="0">
                <a:solidFill>
                  <a:schemeClr val="tx1"/>
                </a:solidFill>
                <a:effectLst/>
                <a:latin typeface="+mn-lt"/>
                <a:ea typeface="+mn-ea"/>
                <a:cs typeface="+mn-cs"/>
              </a:rPr>
              <a:t>Efforts to plan for bicycle and pedestrian mobility were given a tremendous boost by the Intermodal Surface Transportation Efficiency Act of 1991 (ISTEA) and subsequent transportation legislation that has had a continuing emphasis on multimodal transportation.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Notes</a:t>
            </a:r>
            <a:r>
              <a:rPr lang="en-US" dirty="0"/>
              <a:t>: </a:t>
            </a:r>
            <a:r>
              <a:rPr lang="en-US" sz="1200" kern="1200" dirty="0">
                <a:solidFill>
                  <a:schemeClr val="tx1"/>
                </a:solidFill>
                <a:effectLst/>
                <a:latin typeface="+mn-lt"/>
                <a:ea typeface="+mn-ea"/>
                <a:cs typeface="+mn-cs"/>
              </a:rPr>
              <a:t>States and MPOs are required to incorporate appropriate provisions for bicycling and walking into the State Transportation Improvement Program (STIP) and transportation improvement programs (TIPs). Each State is required to establish a bicycle and pedestrian coordinator position in its State Department of Transportation (DOT).</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Connection to other Module: </a:t>
            </a:r>
            <a:r>
              <a:rPr lang="en-US" b="0" dirty="0"/>
              <a:t>Additional information about the role of Federal legislation is in the Introduction module.</a:t>
            </a:r>
            <a:endParaRPr lang="en-US"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Adapted from the FHWA </a:t>
            </a:r>
            <a:r>
              <a:rPr lang="en-US" i="1" dirty="0"/>
              <a:t>University Course on Bicycle and Pedestrian Transportation </a:t>
            </a:r>
            <a:r>
              <a:rPr lang="en-US" i="0" dirty="0"/>
              <a:t>(2006)</a:t>
            </a:r>
            <a:r>
              <a:rPr lang="en-US" i="1" dirty="0"/>
              <a:t>.</a:t>
            </a:r>
            <a:r>
              <a:rPr lang="en-US" dirty="0"/>
              <a:t> Lesson 4.</a:t>
            </a:r>
          </a:p>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5</a:t>
            </a:fld>
            <a:endParaRPr lang="en-US"/>
          </a:p>
        </p:txBody>
      </p:sp>
    </p:spTree>
    <p:extLst>
      <p:ext uri="{BB962C8B-B14F-4D97-AF65-F5344CB8AC3E}">
        <p14:creationId xmlns:p14="http://schemas.microsoft.com/office/powerpoint/2010/main" val="21795750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5421500-ABA7-4F80-9F33-EE022DA3CCF5}" type="slidenum">
              <a:rPr lang="en-US" smtClean="0"/>
              <a:t>6</a:t>
            </a:fld>
            <a:endParaRPr lang="en-US"/>
          </a:p>
        </p:txBody>
      </p:sp>
    </p:spTree>
    <p:extLst>
      <p:ext uri="{BB962C8B-B14F-4D97-AF65-F5344CB8AC3E}">
        <p14:creationId xmlns:p14="http://schemas.microsoft.com/office/powerpoint/2010/main" val="39284505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a:t>
            </a:r>
            <a:r>
              <a:rPr lang="en-US" altLang="en-US" dirty="0"/>
              <a:t>It is important to understand the need for a pedestrian/bicycle master plan before you start creating the plan. Each community will have its own set of problems and assets, so stakeholder input is critical at this stage (though public participation should be incorporated into the entire process). </a:t>
            </a: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Notes</a:t>
            </a:r>
            <a:r>
              <a:rPr lang="en-US" dirty="0"/>
              <a:t>: </a:t>
            </a:r>
            <a:r>
              <a:rPr lang="en-US" altLang="en-US" dirty="0"/>
              <a:t>Community members should help inform the plan’s vision, goals, and priorities. The quality of the public participation process is important. Having a two-way system of communication can improve the public participation process. This can help build support for the plan as community members become personally invested in the plan, while helping to ensure that community members’ needs are being served. Additionally, the public participation process should solicit input from everyone affected, not just the most educated and/or outspoken.  </a:t>
            </a:r>
            <a:endParaRPr lang="en-US" dirty="0"/>
          </a:p>
          <a:p>
            <a:pPr marL="236538" indent="-236538">
              <a:buFont typeface="Arial" panose="020B0604020202020204" pitchFamily="34" charset="0"/>
              <a:buChar char="•"/>
            </a:pPr>
            <a:r>
              <a:rPr lang="en-US" altLang="en-US" dirty="0"/>
              <a:t>It is also a good idea to understand the logistics of creating and implementing a pedestrian/bicycle master plan before you begin. Ultimately, creating a pedestrian/bicycle master plan can help communities use their time and money efficiently by understanding community needs and prioritizing funds and projects accordingly. </a:t>
            </a:r>
          </a:p>
          <a:p>
            <a:pPr marL="236538" indent="-236538">
              <a:buFont typeface="Arial" panose="020B0604020202020204" pitchFamily="34" charset="0"/>
              <a:buChar char="•"/>
            </a:pPr>
            <a:r>
              <a:rPr lang="en-US" altLang="en-US" dirty="0"/>
              <a:t>By creating a pedestrian/bicycle master plan, communities can indicate a recognition that bicycling and walking are legitimate forms of transportation. As such, municipal agencies should plan for and routinely accommodate bicyclists and pedestrians in the same way that they plan for automobile travel.  </a:t>
            </a:r>
            <a:endParaRPr lang="en-US" dirty="0"/>
          </a:p>
          <a:p>
            <a:r>
              <a:rPr lang="en-US" b="1" dirty="0"/>
              <a:t>Source: </a:t>
            </a:r>
            <a:r>
              <a:rPr lang="en-US" b="0" dirty="0"/>
              <a:t>Image from </a:t>
            </a:r>
            <a:r>
              <a:rPr lang="en-US" dirty="0"/>
              <a:t>City of Charlotte Bicycle Plan https://charlottenc.gov/Transportation/Programs/Documents/Charlotte%20BIKES%20Final.pdf </a:t>
            </a:r>
          </a:p>
        </p:txBody>
      </p:sp>
      <p:sp>
        <p:nvSpPr>
          <p:cNvPr id="4" name="Slide Number Placeholder 3"/>
          <p:cNvSpPr>
            <a:spLocks noGrp="1"/>
          </p:cNvSpPr>
          <p:nvPr>
            <p:ph type="sldNum" sz="quarter" idx="5"/>
          </p:nvPr>
        </p:nvSpPr>
        <p:spPr/>
        <p:txBody>
          <a:bodyPr/>
          <a:lstStyle/>
          <a:p>
            <a:fld id="{E5421500-ABA7-4F80-9F33-EE022DA3CCF5}" type="slidenum">
              <a:rPr lang="en-US" smtClean="0"/>
              <a:t>7</a:t>
            </a:fld>
            <a:endParaRPr lang="en-US"/>
          </a:p>
        </p:txBody>
      </p:sp>
    </p:spTree>
    <p:extLst>
      <p:ext uri="{BB962C8B-B14F-4D97-AF65-F5344CB8AC3E}">
        <p14:creationId xmlns:p14="http://schemas.microsoft.com/office/powerpoint/2010/main" val="539962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Notes</a:t>
            </a:r>
            <a:r>
              <a:rPr lang="en-US" dirty="0"/>
              <a:t>: List continued from previous slide.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 </a:t>
            </a:r>
            <a:r>
              <a:rPr lang="en-US" b="0" dirty="0"/>
              <a:t>Image from </a:t>
            </a:r>
            <a:r>
              <a:rPr lang="en-US" dirty="0"/>
              <a:t>Atlanta Regional Commission https://atlantaregional.org/plans-reports/bike-pedestrian-plan-walk-bike-thrive/</a:t>
            </a:r>
          </a:p>
        </p:txBody>
      </p:sp>
      <p:sp>
        <p:nvSpPr>
          <p:cNvPr id="4" name="Slide Number Placeholder 3"/>
          <p:cNvSpPr>
            <a:spLocks noGrp="1"/>
          </p:cNvSpPr>
          <p:nvPr>
            <p:ph type="sldNum" sz="quarter" idx="5"/>
          </p:nvPr>
        </p:nvSpPr>
        <p:spPr/>
        <p:txBody>
          <a:bodyPr/>
          <a:lstStyle/>
          <a:p>
            <a:fld id="{E5421500-ABA7-4F80-9F33-EE022DA3CCF5}" type="slidenum">
              <a:rPr lang="en-US" smtClean="0"/>
              <a:t>8</a:t>
            </a:fld>
            <a:endParaRPr lang="en-US"/>
          </a:p>
        </p:txBody>
      </p:sp>
    </p:spTree>
    <p:extLst>
      <p:ext uri="{BB962C8B-B14F-4D97-AF65-F5344CB8AC3E}">
        <p14:creationId xmlns:p14="http://schemas.microsoft.com/office/powerpoint/2010/main" val="26362873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A well-done plan will include all the elements listed on this slide and the following slide.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Source</a:t>
            </a:r>
            <a:r>
              <a:rPr lang="en-US" dirty="0"/>
              <a:t>: Image from </a:t>
            </a:r>
            <a:r>
              <a:rPr lang="en-US" b="0" dirty="0"/>
              <a:t>Town of Chapel Hill Mobility and Connectivity Plan. Available: https://www.townofchapelhill.org/residents/transportation/bicycle-and-pedestrian/chapel-hill-mobility-and-connectivity-plan</a:t>
            </a:r>
          </a:p>
        </p:txBody>
      </p:sp>
      <p:sp>
        <p:nvSpPr>
          <p:cNvPr id="4" name="Slide Number Placeholder 3"/>
          <p:cNvSpPr>
            <a:spLocks noGrp="1"/>
          </p:cNvSpPr>
          <p:nvPr>
            <p:ph type="sldNum" sz="quarter" idx="5"/>
          </p:nvPr>
        </p:nvSpPr>
        <p:spPr/>
        <p:txBody>
          <a:bodyPr/>
          <a:lstStyle/>
          <a:p>
            <a:fld id="{E5421500-ABA7-4F80-9F33-EE022DA3CCF5}" type="slidenum">
              <a:rPr lang="en-US" smtClean="0"/>
              <a:t>9</a:t>
            </a:fld>
            <a:endParaRPr lang="en-US"/>
          </a:p>
        </p:txBody>
      </p:sp>
    </p:spTree>
    <p:extLst>
      <p:ext uri="{BB962C8B-B14F-4D97-AF65-F5344CB8AC3E}">
        <p14:creationId xmlns:p14="http://schemas.microsoft.com/office/powerpoint/2010/main" val="36336579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Key Message</a:t>
            </a:r>
            <a:r>
              <a:rPr lang="en-US" b="0" dirty="0"/>
              <a:t>: This list is continued from the previous slide.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Notes</a:t>
            </a:r>
            <a:r>
              <a:rPr lang="en-US" dirty="0"/>
              <a:t>: A note on the last bullet: it’s important </a:t>
            </a:r>
            <a:r>
              <a:rPr lang="en-US" sz="1200" kern="1200" dirty="0">
                <a:solidFill>
                  <a:schemeClr val="tx1"/>
                </a:solidFill>
                <a:effectLst/>
                <a:latin typeface="+mn-lt"/>
                <a:ea typeface="+mn-ea"/>
                <a:cs typeface="+mn-cs"/>
              </a:rPr>
              <a:t>to have procedures/schedule for re-evaluating plan elements over time/as new information or need arises and as conditions change. It’s important to know when to stick to the plan as written and when to revisit considering new information/context. A good plan allows on-the-fly adjustments without sacrificing goals or objectives.</a:t>
            </a:r>
            <a:endParaRPr lang="en-US" dirty="0"/>
          </a:p>
          <a:p>
            <a:endParaRPr lang="en-US" b="1" dirty="0"/>
          </a:p>
        </p:txBody>
      </p:sp>
      <p:sp>
        <p:nvSpPr>
          <p:cNvPr id="4" name="Slide Number Placeholder 3"/>
          <p:cNvSpPr>
            <a:spLocks noGrp="1"/>
          </p:cNvSpPr>
          <p:nvPr>
            <p:ph type="sldNum" sz="quarter" idx="5"/>
          </p:nvPr>
        </p:nvSpPr>
        <p:spPr/>
        <p:txBody>
          <a:bodyPr/>
          <a:lstStyle/>
          <a:p>
            <a:fld id="{E5421500-ABA7-4F80-9F33-EE022DA3CCF5}" type="slidenum">
              <a:rPr lang="en-US" smtClean="0"/>
              <a:t>10</a:t>
            </a:fld>
            <a:endParaRPr lang="en-US"/>
          </a:p>
        </p:txBody>
      </p:sp>
    </p:spTree>
    <p:extLst>
      <p:ext uri="{BB962C8B-B14F-4D97-AF65-F5344CB8AC3E}">
        <p14:creationId xmlns:p14="http://schemas.microsoft.com/office/powerpoint/2010/main" val="34996972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3438" y="1428751"/>
            <a:ext cx="7543800" cy="1945481"/>
          </a:xfrm>
        </p:spPr>
        <p:txBody>
          <a:bodyPr anchor="b"/>
          <a:lstStyle>
            <a:lvl1pPr>
              <a:defRPr sz="6600">
                <a:ln>
                  <a:noFill/>
                </a:ln>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483438" y="3429000"/>
            <a:ext cx="6461760" cy="8001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A977B6-207F-4547-BCF7-5FD09D754C7F}" type="datetime1">
              <a:rPr lang="en-US" smtClean="0"/>
              <a:t>9/30/2019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8A7B10-5B59-5847-A2D4-DA6B67CC2B6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0142B22-0C81-D541-BD0E-C81A6B3E065D}" type="datetime1">
              <a:rPr lang="en-US" smtClean="0"/>
              <a:t>9/30/2019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8A7B10-5B59-5847-A2D4-DA6B67CC2B6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1752600" cy="4388644"/>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0507628-551D-2844-B487-0C0568628B83}" type="datetime1">
              <a:rPr lang="en-US" smtClean="0"/>
              <a:t>9/30/2019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8A7B10-5B59-5847-A2D4-DA6B67CC2B6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B5168F9-CCC8-A248-8ED3-86DCD6DC7E06}" type="datetime1">
              <a:rPr lang="en-US" smtClean="0"/>
              <a:t>9/30/2019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8A7B10-5B59-5847-A2D4-DA6B67CC2B6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114800"/>
            <a:ext cx="7659687" cy="876300"/>
          </a:xfrm>
        </p:spPr>
        <p:txBody>
          <a:bodyPr anchor="t"/>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722314" y="2889647"/>
            <a:ext cx="6135687" cy="1225154"/>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950DB5B-F5FE-4F4E-8D0F-FDEA6FB833B2}" type="datetime1">
              <a:rPr lang="en-US" smtClean="0"/>
              <a:t>9/30/2019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88A7B10-5B59-5847-A2D4-DA6B67CC2B6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59508" y="1152144"/>
            <a:ext cx="3657600" cy="34427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321908" y="1152144"/>
            <a:ext cx="3657600" cy="34427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469D289-36CF-1E4B-88EA-D5DD5F8D19EE}" type="datetime1">
              <a:rPr lang="en-US" smtClean="0"/>
              <a:t>9/30/2019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8A7B10-5B59-5847-A2D4-DA6B67CC2B6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59508" y="1151335"/>
            <a:ext cx="3657600" cy="47982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359508" y="1631156"/>
            <a:ext cx="3657600"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321908" y="1151335"/>
            <a:ext cx="3657600" cy="47982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321908" y="1631156"/>
            <a:ext cx="3657600"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CC9A246-4443-B041-9EDB-4290C72D6CF3}" type="datetime1">
              <a:rPr lang="en-US" smtClean="0"/>
              <a:t>9/30/2019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88A7B10-5B59-5847-A2D4-DA6B67CC2B6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B218FFF-2319-F047-B022-DEE85B594F7B}" type="datetime1">
              <a:rPr lang="en-US" smtClean="0"/>
              <a:t>9/30/2019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88A7B10-5B59-5847-A2D4-DA6B67CC2B6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BCF22C-9B52-6448-B108-0FBB80CA351B}" type="datetime1">
              <a:rPr lang="en-US" smtClean="0"/>
              <a:t>9/30/2019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88A7B10-5B59-5847-A2D4-DA6B67CC2B6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4121658"/>
            <a:ext cx="7772400" cy="445770"/>
          </a:xfrm>
        </p:spPr>
        <p:txBody>
          <a:bodyPr anchor="b"/>
          <a:lstStyle>
            <a:lvl1pPr algn="ctr">
              <a:defRPr sz="2200" b="1"/>
            </a:lvl1pPr>
          </a:lstStyle>
          <a:p>
            <a:r>
              <a:rPr lang="en-US"/>
              <a:t>Click to edit Master title style</a:t>
            </a:r>
            <a:endParaRPr lang="en-US" dirty="0"/>
          </a:p>
        </p:txBody>
      </p:sp>
      <p:sp>
        <p:nvSpPr>
          <p:cNvPr id="4" name="Text Placeholder 3"/>
          <p:cNvSpPr>
            <a:spLocks noGrp="1"/>
          </p:cNvSpPr>
          <p:nvPr>
            <p:ph type="body" sz="half" idx="2"/>
          </p:nvPr>
        </p:nvSpPr>
        <p:spPr>
          <a:xfrm>
            <a:off x="304800" y="4572000"/>
            <a:ext cx="7772401" cy="4572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ED557DDC-20AD-C146-AE7D-B4A85B269354}" type="datetime1">
              <a:rPr lang="en-US" smtClean="0"/>
              <a:t>9/30/2019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88A7B10-5B59-5847-A2D4-DA6B67CC2B64}" type="slidenum">
              <a:rPr lang="en-US" smtClean="0"/>
              <a:t>‹#›</a:t>
            </a:fld>
            <a:endParaRPr lang="en-US"/>
          </a:p>
        </p:txBody>
      </p:sp>
      <p:sp>
        <p:nvSpPr>
          <p:cNvPr id="9" name="Content Placeholder 8"/>
          <p:cNvSpPr>
            <a:spLocks noGrp="1"/>
          </p:cNvSpPr>
          <p:nvPr>
            <p:ph sz="quarter" idx="13"/>
          </p:nvPr>
        </p:nvSpPr>
        <p:spPr>
          <a:xfrm>
            <a:off x="304800" y="285750"/>
            <a:ext cx="7772400" cy="370713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4121458"/>
            <a:ext cx="7772400" cy="445970"/>
          </a:xfrm>
        </p:spPr>
        <p:txBody>
          <a:bodyPr anchor="b"/>
          <a:lstStyle>
            <a:lvl1pPr algn="ctr">
              <a:defRPr sz="2200" b="1">
                <a:ln>
                  <a:noFill/>
                </a:ln>
                <a:solidFill>
                  <a:schemeClr val="tx2"/>
                </a:solidFill>
              </a:defRPr>
            </a:lvl1pPr>
          </a:lstStyle>
          <a:p>
            <a:r>
              <a:rPr lang="en-US"/>
              <a:t>Click to edit Master title style</a:t>
            </a:r>
            <a:endParaRPr lang="en-US" dirty="0"/>
          </a:p>
        </p:txBody>
      </p:sp>
      <p:sp>
        <p:nvSpPr>
          <p:cNvPr id="3" name="Picture Placeholder 2"/>
          <p:cNvSpPr>
            <a:spLocks noGrp="1"/>
          </p:cNvSpPr>
          <p:nvPr>
            <p:ph type="pic" idx="1"/>
          </p:nvPr>
        </p:nvSpPr>
        <p:spPr>
          <a:xfrm>
            <a:off x="0" y="0"/>
            <a:ext cx="8458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301752" y="4572000"/>
            <a:ext cx="7772400" cy="459486"/>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8" name="Date Placeholder 7"/>
          <p:cNvSpPr>
            <a:spLocks noGrp="1"/>
          </p:cNvSpPr>
          <p:nvPr>
            <p:ph type="dt" sz="half" idx="10"/>
          </p:nvPr>
        </p:nvSpPr>
        <p:spPr/>
        <p:txBody>
          <a:bodyPr/>
          <a:lstStyle/>
          <a:p>
            <a:fld id="{D2B4D7A7-FA7A-B247-A857-5958AD041A40}" type="datetime1">
              <a:rPr lang="en-US" smtClean="0"/>
              <a:t>9/30/2019</a:t>
            </a:fld>
            <a:endParaRPr lang="en-US"/>
          </a:p>
        </p:txBody>
      </p:sp>
      <p:sp>
        <p:nvSpPr>
          <p:cNvPr id="9" name="Slide Number Placeholder 8"/>
          <p:cNvSpPr>
            <a:spLocks noGrp="1"/>
          </p:cNvSpPr>
          <p:nvPr>
            <p:ph type="sldNum" sz="quarter" idx="11"/>
          </p:nvPr>
        </p:nvSpPr>
        <p:spPr/>
        <p:txBody>
          <a:bodyPr/>
          <a:lstStyle/>
          <a:p>
            <a:fld id="{588A7B10-5B59-5847-A2D4-DA6B67CC2B64}"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9508" y="205979"/>
            <a:ext cx="7620000" cy="85725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359508" y="1200150"/>
            <a:ext cx="7620000" cy="360045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8360508" y="0"/>
            <a:ext cx="783492" cy="37540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360508" y="3754050"/>
            <a:ext cx="783492" cy="5143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434096" y="3875970"/>
            <a:ext cx="626794" cy="29718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80A655B2-E5A1-4448-BEF0-D9D6743CAC4E}" type="slidenum">
              <a:rPr lang="en-US" smtClean="0"/>
              <a:t>‹#›</a:t>
            </a:fld>
            <a:endParaRPr lang="en-US" dirty="0"/>
          </a:p>
        </p:txBody>
      </p:sp>
      <p:sp>
        <p:nvSpPr>
          <p:cNvPr id="5" name="Footer Placeholder 4"/>
          <p:cNvSpPr>
            <a:spLocks noGrp="1"/>
          </p:cNvSpPr>
          <p:nvPr>
            <p:ph type="ftr" sz="quarter" idx="3"/>
          </p:nvPr>
        </p:nvSpPr>
        <p:spPr>
          <a:xfrm rot="16200000">
            <a:off x="7845988" y="2507502"/>
            <a:ext cx="1799825" cy="511843"/>
          </a:xfrm>
          <a:prstGeom prst="rect">
            <a:avLst/>
          </a:prstGeom>
        </p:spPr>
        <p:txBody>
          <a:bodyPr vert="horz" lIns="91440" tIns="45720" rIns="91440" bIns="45720" rtlCol="0" anchor="ctr"/>
          <a:lstStyle>
            <a:lvl1pPr algn="r">
              <a:defRPr sz="1200">
                <a:solidFill>
                  <a:schemeClr val="bg2"/>
                </a:solidFill>
              </a:defRPr>
            </a:lvl1pPr>
          </a:lstStyle>
          <a:p>
            <a:endParaRPr lang="en-US" dirty="0"/>
          </a:p>
        </p:txBody>
      </p:sp>
      <p:sp>
        <p:nvSpPr>
          <p:cNvPr id="4" name="Date Placeholder 3"/>
          <p:cNvSpPr>
            <a:spLocks noGrp="1"/>
          </p:cNvSpPr>
          <p:nvPr>
            <p:ph type="dt" sz="half" idx="2"/>
          </p:nvPr>
        </p:nvSpPr>
        <p:spPr>
          <a:xfrm rot="16200000">
            <a:off x="7917988" y="777971"/>
            <a:ext cx="1655826" cy="511842"/>
          </a:xfrm>
          <a:prstGeom prst="rect">
            <a:avLst/>
          </a:prstGeom>
        </p:spPr>
        <p:txBody>
          <a:bodyPr vert="horz" lIns="91440" tIns="45720" rIns="91440" bIns="45720" rtlCol="0" anchor="ctr"/>
          <a:lstStyle>
            <a:lvl1pPr algn="l">
              <a:defRPr sz="1200">
                <a:solidFill>
                  <a:schemeClr val="bg2"/>
                </a:solidFill>
              </a:defRPr>
            </a:lvl1pPr>
          </a:lstStyle>
          <a:p>
            <a:fld id="{D2F46E13-67C5-254B-8ADE-42A83CA279DA}" type="datetime1">
              <a:rPr lang="en-US" smtClean="0"/>
              <a:t>9/30/2019</a:t>
            </a:fld>
            <a:endParaRPr lang="en-US" dirty="0"/>
          </a:p>
        </p:txBody>
      </p:sp>
      <p:pic>
        <p:nvPicPr>
          <p:cNvPr id="9" name="Picture 8" descr="FHWA_vertical_2013.eps"/>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388420" y="4366442"/>
            <a:ext cx="685800" cy="689378"/>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rgbClr val="005799"/>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1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2EEEE-C004-4313-8529-CED7BA3EAA51}"/>
              </a:ext>
            </a:extLst>
          </p:cNvPr>
          <p:cNvSpPr>
            <a:spLocks noGrp="1"/>
          </p:cNvSpPr>
          <p:nvPr>
            <p:ph type="ctrTitle"/>
          </p:nvPr>
        </p:nvSpPr>
        <p:spPr/>
        <p:txBody>
          <a:bodyPr/>
          <a:lstStyle/>
          <a:p>
            <a:r>
              <a:rPr lang="en-US" sz="4800" dirty="0"/>
              <a:t>Planning for People </a:t>
            </a:r>
            <a:br>
              <a:rPr lang="en-US" sz="4800" dirty="0"/>
            </a:br>
            <a:r>
              <a:rPr lang="en-US" sz="4800" dirty="0"/>
              <a:t>Walking and Bicycling</a:t>
            </a:r>
          </a:p>
        </p:txBody>
      </p:sp>
      <p:sp>
        <p:nvSpPr>
          <p:cNvPr id="3" name="Subtitle 2">
            <a:extLst>
              <a:ext uri="{FF2B5EF4-FFF2-40B4-BE49-F238E27FC236}">
                <a16:creationId xmlns:a16="http://schemas.microsoft.com/office/drawing/2014/main" id="{BC93B03A-2D2A-4010-A699-F53A95B26A54}"/>
              </a:ext>
            </a:extLst>
          </p:cNvPr>
          <p:cNvSpPr>
            <a:spLocks noGrp="1"/>
          </p:cNvSpPr>
          <p:nvPr>
            <p:ph type="subTitle" idx="1"/>
          </p:nvPr>
        </p:nvSpPr>
        <p:spPr/>
        <p:txBody>
          <a:bodyPr/>
          <a:lstStyle/>
          <a:p>
            <a:r>
              <a:rPr lang="en-US" dirty="0">
                <a:solidFill>
                  <a:schemeClr val="tx1"/>
                </a:solidFill>
              </a:rPr>
              <a:t>Instructor course information</a:t>
            </a:r>
          </a:p>
        </p:txBody>
      </p:sp>
      <p:sp>
        <p:nvSpPr>
          <p:cNvPr id="4" name="Slide Number Placeholder 3">
            <a:extLst>
              <a:ext uri="{FF2B5EF4-FFF2-40B4-BE49-F238E27FC236}">
                <a16:creationId xmlns:a16="http://schemas.microsoft.com/office/drawing/2014/main" id="{C7F70AF3-8692-4797-A5CA-5D9F759D0A38}"/>
              </a:ext>
            </a:extLst>
          </p:cNvPr>
          <p:cNvSpPr>
            <a:spLocks noGrp="1"/>
          </p:cNvSpPr>
          <p:nvPr>
            <p:ph type="sldNum" sz="quarter" idx="12"/>
          </p:nvPr>
        </p:nvSpPr>
        <p:spPr/>
        <p:txBody>
          <a:bodyPr/>
          <a:lstStyle/>
          <a:p>
            <a:fld id="{588A7B10-5B59-5847-A2D4-DA6B67CC2B64}" type="slidenum">
              <a:rPr lang="en-US" smtClean="0"/>
              <a:t>1</a:t>
            </a:fld>
            <a:endParaRPr lang="en-US" dirty="0"/>
          </a:p>
        </p:txBody>
      </p:sp>
    </p:spTree>
    <p:extLst>
      <p:ext uri="{BB962C8B-B14F-4D97-AF65-F5344CB8AC3E}">
        <p14:creationId xmlns:p14="http://schemas.microsoft.com/office/powerpoint/2010/main" val="27547604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5323AA-77AD-4E00-B244-B23044FEA439}"/>
              </a:ext>
            </a:extLst>
          </p:cNvPr>
          <p:cNvSpPr>
            <a:spLocks noGrp="1"/>
          </p:cNvSpPr>
          <p:nvPr>
            <p:ph type="title"/>
          </p:nvPr>
        </p:nvSpPr>
        <p:spPr/>
        <p:txBody>
          <a:bodyPr/>
          <a:lstStyle/>
          <a:p>
            <a:r>
              <a:rPr lang="en-US" sz="3600" dirty="0"/>
              <a:t>Common Elements of Bike/Ped Plans</a:t>
            </a:r>
          </a:p>
        </p:txBody>
      </p:sp>
      <p:sp>
        <p:nvSpPr>
          <p:cNvPr id="3" name="Content Placeholder 2">
            <a:extLst>
              <a:ext uri="{FF2B5EF4-FFF2-40B4-BE49-F238E27FC236}">
                <a16:creationId xmlns:a16="http://schemas.microsoft.com/office/drawing/2014/main" id="{2CE360CB-BCF4-4936-8622-5DA1FBB1D7AF}"/>
              </a:ext>
            </a:extLst>
          </p:cNvPr>
          <p:cNvSpPr>
            <a:spLocks noGrp="1"/>
          </p:cNvSpPr>
          <p:nvPr>
            <p:ph idx="1"/>
          </p:nvPr>
        </p:nvSpPr>
        <p:spPr>
          <a:xfrm>
            <a:off x="359507" y="983716"/>
            <a:ext cx="7800819" cy="3874291"/>
          </a:xfrm>
        </p:spPr>
        <p:txBody>
          <a:bodyPr>
            <a:noAutofit/>
          </a:bodyPr>
          <a:lstStyle/>
          <a:p>
            <a:pPr marL="171450" lvl="0" indent="-171450"/>
            <a:r>
              <a:rPr lang="en-US" sz="2000" dirty="0"/>
              <a:t>Implementation plan (with schedule) for bicycle and pedestrian elements in statewide and MPO transportation plans and TIPs</a:t>
            </a:r>
          </a:p>
          <a:p>
            <a:pPr marL="171450" lvl="0" indent="-171450"/>
            <a:r>
              <a:rPr lang="en-US" sz="2000" dirty="0"/>
              <a:t>Evaluation of progress using performance measures and process for reporting progress to the public</a:t>
            </a:r>
          </a:p>
          <a:p>
            <a:pPr marL="171450" lvl="0" indent="-171450"/>
            <a:r>
              <a:rPr lang="en-US" sz="2000" dirty="0"/>
              <a:t>Transportation conformity requirements for air quality, where necessary</a:t>
            </a:r>
          </a:p>
          <a:p>
            <a:pPr marL="171450" lvl="0" indent="-171450"/>
            <a:r>
              <a:rPr lang="en-US" sz="2000" dirty="0"/>
              <a:t>Procedures/schedule for re-evaluating plan elements</a:t>
            </a:r>
          </a:p>
        </p:txBody>
      </p:sp>
      <p:sp>
        <p:nvSpPr>
          <p:cNvPr id="4" name="Slide Number Placeholder 3">
            <a:extLst>
              <a:ext uri="{FF2B5EF4-FFF2-40B4-BE49-F238E27FC236}">
                <a16:creationId xmlns:a16="http://schemas.microsoft.com/office/drawing/2014/main" id="{AB33C1D0-406B-4D5A-8AD0-A0B9D2D764F8}"/>
              </a:ext>
            </a:extLst>
          </p:cNvPr>
          <p:cNvSpPr>
            <a:spLocks noGrp="1"/>
          </p:cNvSpPr>
          <p:nvPr>
            <p:ph type="sldNum" sz="quarter" idx="12"/>
          </p:nvPr>
        </p:nvSpPr>
        <p:spPr/>
        <p:txBody>
          <a:bodyPr/>
          <a:lstStyle/>
          <a:p>
            <a:fld id="{588A7B10-5B59-5847-A2D4-DA6B67CC2B64}" type="slidenum">
              <a:rPr lang="en-US" smtClean="0"/>
              <a:t>10</a:t>
            </a:fld>
            <a:endParaRPr lang="en-US"/>
          </a:p>
        </p:txBody>
      </p:sp>
    </p:spTree>
    <p:extLst>
      <p:ext uri="{BB962C8B-B14F-4D97-AF65-F5344CB8AC3E}">
        <p14:creationId xmlns:p14="http://schemas.microsoft.com/office/powerpoint/2010/main" val="37428436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067528-D454-4ECB-BE0B-44E34AC090BD}"/>
              </a:ext>
            </a:extLst>
          </p:cNvPr>
          <p:cNvSpPr>
            <a:spLocks noGrp="1"/>
          </p:cNvSpPr>
          <p:nvPr>
            <p:ph type="title"/>
          </p:nvPr>
        </p:nvSpPr>
        <p:spPr/>
        <p:txBody>
          <a:bodyPr/>
          <a:lstStyle/>
          <a:p>
            <a:r>
              <a:rPr lang="en-US" dirty="0"/>
              <a:t>Integrated vs. Standalone?</a:t>
            </a:r>
          </a:p>
        </p:txBody>
      </p:sp>
      <p:sp>
        <p:nvSpPr>
          <p:cNvPr id="3" name="Content Placeholder 2">
            <a:extLst>
              <a:ext uri="{FF2B5EF4-FFF2-40B4-BE49-F238E27FC236}">
                <a16:creationId xmlns:a16="http://schemas.microsoft.com/office/drawing/2014/main" id="{D681F36F-5408-4F04-B8FA-50F8A103CD37}"/>
              </a:ext>
            </a:extLst>
          </p:cNvPr>
          <p:cNvSpPr>
            <a:spLocks noGrp="1"/>
          </p:cNvSpPr>
          <p:nvPr>
            <p:ph idx="1"/>
          </p:nvPr>
        </p:nvSpPr>
        <p:spPr/>
        <p:txBody>
          <a:bodyPr/>
          <a:lstStyle/>
          <a:p>
            <a:r>
              <a:rPr lang="en-US" dirty="0"/>
              <a:t>Separate master plans for bicycling and walking?</a:t>
            </a:r>
          </a:p>
          <a:p>
            <a:r>
              <a:rPr lang="en-US" dirty="0"/>
              <a:t>Active transportation plan?</a:t>
            </a:r>
          </a:p>
          <a:p>
            <a:r>
              <a:rPr lang="en-US" dirty="0"/>
              <a:t>Pedestrian and bicycle chapters in a comprehensive plan?</a:t>
            </a:r>
          </a:p>
          <a:p>
            <a:endParaRPr lang="en-US" dirty="0"/>
          </a:p>
          <a:p>
            <a:pPr marL="114300" indent="0">
              <a:buNone/>
            </a:pPr>
            <a:r>
              <a:rPr lang="en-US" dirty="0">
                <a:solidFill>
                  <a:schemeClr val="tx2"/>
                </a:solidFill>
              </a:rPr>
              <a:t>The best plans are horizontally and vertically integrated</a:t>
            </a:r>
          </a:p>
          <a:p>
            <a:r>
              <a:rPr lang="en-US" dirty="0"/>
              <a:t>No plan truly “stands alone”</a:t>
            </a:r>
          </a:p>
          <a:p>
            <a:r>
              <a:rPr lang="en-US" b="1" dirty="0"/>
              <a:t>Decide what makes sense for your community</a:t>
            </a:r>
          </a:p>
        </p:txBody>
      </p:sp>
      <p:sp>
        <p:nvSpPr>
          <p:cNvPr id="4" name="Slide Number Placeholder 3">
            <a:extLst>
              <a:ext uri="{FF2B5EF4-FFF2-40B4-BE49-F238E27FC236}">
                <a16:creationId xmlns:a16="http://schemas.microsoft.com/office/drawing/2014/main" id="{00CAEBCB-B782-425F-89EB-3ADDE795C2E7}"/>
              </a:ext>
            </a:extLst>
          </p:cNvPr>
          <p:cNvSpPr>
            <a:spLocks noGrp="1"/>
          </p:cNvSpPr>
          <p:nvPr>
            <p:ph type="sldNum" sz="quarter" idx="12"/>
          </p:nvPr>
        </p:nvSpPr>
        <p:spPr/>
        <p:txBody>
          <a:bodyPr/>
          <a:lstStyle/>
          <a:p>
            <a:fld id="{588A7B10-5B59-5847-A2D4-DA6B67CC2B64}" type="slidenum">
              <a:rPr lang="en-US" smtClean="0"/>
              <a:t>11</a:t>
            </a:fld>
            <a:endParaRPr lang="en-US"/>
          </a:p>
        </p:txBody>
      </p:sp>
    </p:spTree>
    <p:extLst>
      <p:ext uri="{BB962C8B-B14F-4D97-AF65-F5344CB8AC3E}">
        <p14:creationId xmlns:p14="http://schemas.microsoft.com/office/powerpoint/2010/main" val="14250966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2CB3F1-EC7C-4C98-8581-6F0766BE0D50}"/>
              </a:ext>
            </a:extLst>
          </p:cNvPr>
          <p:cNvSpPr>
            <a:spLocks noGrp="1"/>
          </p:cNvSpPr>
          <p:nvPr>
            <p:ph type="title"/>
          </p:nvPr>
        </p:nvSpPr>
        <p:spPr/>
        <p:txBody>
          <a:bodyPr/>
          <a:lstStyle/>
          <a:p>
            <a:r>
              <a:rPr lang="en-US" dirty="0"/>
              <a:t>The Planning process</a:t>
            </a:r>
          </a:p>
        </p:txBody>
      </p:sp>
      <p:sp>
        <p:nvSpPr>
          <p:cNvPr id="3" name="Text Placeholder 2">
            <a:extLst>
              <a:ext uri="{FF2B5EF4-FFF2-40B4-BE49-F238E27FC236}">
                <a16:creationId xmlns:a16="http://schemas.microsoft.com/office/drawing/2014/main" id="{83335C01-C9DF-4675-A0E1-750BFF885A3D}"/>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F4E3C1EF-015E-4281-B0D2-001EA8CE8CC2}"/>
              </a:ext>
            </a:extLst>
          </p:cNvPr>
          <p:cNvSpPr>
            <a:spLocks noGrp="1"/>
          </p:cNvSpPr>
          <p:nvPr>
            <p:ph type="sldNum" sz="quarter" idx="12"/>
          </p:nvPr>
        </p:nvSpPr>
        <p:spPr/>
        <p:txBody>
          <a:bodyPr/>
          <a:lstStyle/>
          <a:p>
            <a:fld id="{588A7B10-5B59-5847-A2D4-DA6B67CC2B64}" type="slidenum">
              <a:rPr lang="en-US" smtClean="0"/>
              <a:t>12</a:t>
            </a:fld>
            <a:endParaRPr lang="en-US"/>
          </a:p>
        </p:txBody>
      </p:sp>
    </p:spTree>
    <p:extLst>
      <p:ext uri="{BB962C8B-B14F-4D97-AF65-F5344CB8AC3E}">
        <p14:creationId xmlns:p14="http://schemas.microsoft.com/office/powerpoint/2010/main" val="19987961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227BC-E4B0-4846-9BAB-0764768548BD}"/>
              </a:ext>
            </a:extLst>
          </p:cNvPr>
          <p:cNvSpPr>
            <a:spLocks noGrp="1"/>
          </p:cNvSpPr>
          <p:nvPr>
            <p:ph type="title"/>
          </p:nvPr>
        </p:nvSpPr>
        <p:spPr/>
        <p:txBody>
          <a:bodyPr/>
          <a:lstStyle/>
          <a:p>
            <a:r>
              <a:rPr lang="en-US" dirty="0"/>
              <a:t>The Planning Process</a:t>
            </a:r>
          </a:p>
        </p:txBody>
      </p:sp>
      <p:sp>
        <p:nvSpPr>
          <p:cNvPr id="3" name="Content Placeholder 2">
            <a:extLst>
              <a:ext uri="{FF2B5EF4-FFF2-40B4-BE49-F238E27FC236}">
                <a16:creationId xmlns:a16="http://schemas.microsoft.com/office/drawing/2014/main" id="{0C040EA7-37F5-43C1-A328-DF59B7FBCCC0}"/>
              </a:ext>
            </a:extLst>
          </p:cNvPr>
          <p:cNvSpPr>
            <a:spLocks noGrp="1"/>
          </p:cNvSpPr>
          <p:nvPr>
            <p:ph idx="1"/>
          </p:nvPr>
        </p:nvSpPr>
        <p:spPr>
          <a:xfrm>
            <a:off x="359508" y="1200150"/>
            <a:ext cx="3684458" cy="3600450"/>
          </a:xfrm>
        </p:spPr>
        <p:txBody>
          <a:bodyPr/>
          <a:lstStyle/>
          <a:p>
            <a:pPr marL="571500" indent="-457200">
              <a:buFont typeface="+mj-lt"/>
              <a:buAutoNum type="arabicPeriod"/>
            </a:pPr>
            <a:r>
              <a:rPr lang="en-US" dirty="0"/>
              <a:t>Before the plan</a:t>
            </a:r>
          </a:p>
          <a:p>
            <a:pPr marL="571500" indent="-457200">
              <a:buFont typeface="+mj-lt"/>
              <a:buAutoNum type="arabicPeriod"/>
            </a:pPr>
            <a:r>
              <a:rPr lang="en-US" dirty="0"/>
              <a:t>Developing the plan</a:t>
            </a:r>
          </a:p>
          <a:p>
            <a:pPr lvl="1"/>
            <a:r>
              <a:rPr lang="en-US" dirty="0"/>
              <a:t>Vision, goals, and objectives</a:t>
            </a:r>
          </a:p>
          <a:p>
            <a:pPr lvl="1"/>
            <a:r>
              <a:rPr lang="en-US" dirty="0"/>
              <a:t>Building information base</a:t>
            </a:r>
          </a:p>
          <a:p>
            <a:pPr lvl="1"/>
            <a:r>
              <a:rPr lang="en-US" dirty="0"/>
              <a:t>Plan recommendations</a:t>
            </a:r>
          </a:p>
          <a:p>
            <a:pPr marL="571500" indent="-457200">
              <a:buFont typeface="+mj-lt"/>
              <a:buAutoNum type="arabicPeriod"/>
            </a:pPr>
            <a:r>
              <a:rPr lang="en-US" dirty="0"/>
              <a:t>Implementing the plan</a:t>
            </a:r>
          </a:p>
        </p:txBody>
      </p:sp>
      <p:sp>
        <p:nvSpPr>
          <p:cNvPr id="4" name="Slide Number Placeholder 3">
            <a:extLst>
              <a:ext uri="{FF2B5EF4-FFF2-40B4-BE49-F238E27FC236}">
                <a16:creationId xmlns:a16="http://schemas.microsoft.com/office/drawing/2014/main" id="{777C1E2D-606E-49F0-BE66-AAFA65772407}"/>
              </a:ext>
            </a:extLst>
          </p:cNvPr>
          <p:cNvSpPr>
            <a:spLocks noGrp="1"/>
          </p:cNvSpPr>
          <p:nvPr>
            <p:ph type="sldNum" sz="quarter" idx="12"/>
          </p:nvPr>
        </p:nvSpPr>
        <p:spPr/>
        <p:txBody>
          <a:bodyPr/>
          <a:lstStyle/>
          <a:p>
            <a:fld id="{588A7B10-5B59-5847-A2D4-DA6B67CC2B64}" type="slidenum">
              <a:rPr lang="en-US" smtClean="0"/>
              <a:t>13</a:t>
            </a:fld>
            <a:endParaRPr lang="en-US"/>
          </a:p>
        </p:txBody>
      </p:sp>
      <p:pic>
        <p:nvPicPr>
          <p:cNvPr id="6" name="Picture 5" descr="In addition to a priority list of capital projects, Indy Moves provides guidance on programs, policies, organization, and implementation. The infographic describes the process of moving from shared community values to a prioritized set of projects. Step one is to identify shared values and goals. Step two is to gather proposed projects from existing plans. Step three is to get feedback and project ideas from the community. Step four is to overlay projects into multimodal corridors. Step 5 is to prioritize projects using criteria based on shared goals. Step 6 is to develop indy moves capital plan. ">
            <a:extLst>
              <a:ext uri="{FF2B5EF4-FFF2-40B4-BE49-F238E27FC236}">
                <a16:creationId xmlns:a16="http://schemas.microsoft.com/office/drawing/2014/main" id="{306DE423-71BF-4715-9859-EAACF94708BB}"/>
              </a:ext>
            </a:extLst>
          </p:cNvPr>
          <p:cNvPicPr>
            <a:picLocks noChangeAspect="1"/>
          </p:cNvPicPr>
          <p:nvPr/>
        </p:nvPicPr>
        <p:blipFill>
          <a:blip r:embed="rId3"/>
          <a:stretch>
            <a:fillRect/>
          </a:stretch>
        </p:blipFill>
        <p:spPr>
          <a:xfrm>
            <a:off x="4277363" y="987668"/>
            <a:ext cx="3684457" cy="3883384"/>
          </a:xfrm>
          <a:prstGeom prst="rect">
            <a:avLst/>
          </a:prstGeom>
          <a:ln>
            <a:solidFill>
              <a:schemeClr val="accent2"/>
            </a:solidFill>
          </a:ln>
        </p:spPr>
      </p:pic>
      <p:sp>
        <p:nvSpPr>
          <p:cNvPr id="7" name="TextBox 6">
            <a:extLst>
              <a:ext uri="{FF2B5EF4-FFF2-40B4-BE49-F238E27FC236}">
                <a16:creationId xmlns:a16="http://schemas.microsoft.com/office/drawing/2014/main" id="{8B684DC2-193F-41BB-95B8-7364C3DB095C}"/>
              </a:ext>
            </a:extLst>
          </p:cNvPr>
          <p:cNvSpPr txBox="1"/>
          <p:nvPr/>
        </p:nvSpPr>
        <p:spPr>
          <a:xfrm>
            <a:off x="4496586" y="4848896"/>
            <a:ext cx="3514077" cy="253916"/>
          </a:xfrm>
          <a:prstGeom prst="rect">
            <a:avLst/>
          </a:prstGeom>
          <a:noFill/>
        </p:spPr>
        <p:txBody>
          <a:bodyPr wrap="square" rtlCol="0">
            <a:spAutoFit/>
          </a:bodyPr>
          <a:lstStyle/>
          <a:p>
            <a:pPr algn="r"/>
            <a:r>
              <a:rPr lang="en-US" sz="1050" i="1" dirty="0"/>
              <a:t>City of Indianapolis and Marion County - Indy Moves Plan</a:t>
            </a:r>
          </a:p>
        </p:txBody>
      </p:sp>
    </p:spTree>
    <p:extLst>
      <p:ext uri="{BB962C8B-B14F-4D97-AF65-F5344CB8AC3E}">
        <p14:creationId xmlns:p14="http://schemas.microsoft.com/office/powerpoint/2010/main" val="11483872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63 percent of Charlotteans would like to drive less. 62 percent do not think it is easy to currently bicycle in Charlotte. 51 percent would like to bicycle more. ">
            <a:extLst>
              <a:ext uri="{FF2B5EF4-FFF2-40B4-BE49-F238E27FC236}">
                <a16:creationId xmlns:a16="http://schemas.microsoft.com/office/drawing/2014/main" id="{EBD0DC42-8C5B-435D-8C5D-48274BE0F6D1}"/>
              </a:ext>
            </a:extLst>
          </p:cNvPr>
          <p:cNvPicPr>
            <a:picLocks noChangeAspect="1"/>
          </p:cNvPicPr>
          <p:nvPr/>
        </p:nvPicPr>
        <p:blipFill rotWithShape="1">
          <a:blip r:embed="rId3"/>
          <a:srcRect r="3225"/>
          <a:stretch/>
        </p:blipFill>
        <p:spPr>
          <a:xfrm>
            <a:off x="4196375" y="1050350"/>
            <a:ext cx="4014954" cy="1826385"/>
          </a:xfrm>
          <a:prstGeom prst="rect">
            <a:avLst/>
          </a:prstGeom>
          <a:ln>
            <a:solidFill>
              <a:schemeClr val="bg1"/>
            </a:solidFill>
          </a:ln>
        </p:spPr>
      </p:pic>
      <p:sp>
        <p:nvSpPr>
          <p:cNvPr id="2" name="Title 1">
            <a:extLst>
              <a:ext uri="{FF2B5EF4-FFF2-40B4-BE49-F238E27FC236}">
                <a16:creationId xmlns:a16="http://schemas.microsoft.com/office/drawing/2014/main" id="{A35B5F24-704C-4EFD-9444-FBB7F0F87C1E}"/>
              </a:ext>
            </a:extLst>
          </p:cNvPr>
          <p:cNvSpPr>
            <a:spLocks noGrp="1"/>
          </p:cNvSpPr>
          <p:nvPr>
            <p:ph type="title"/>
          </p:nvPr>
        </p:nvSpPr>
        <p:spPr/>
        <p:txBody>
          <a:bodyPr/>
          <a:lstStyle/>
          <a:p>
            <a:r>
              <a:rPr lang="en-US" dirty="0"/>
              <a:t>1. Before the Plan</a:t>
            </a:r>
          </a:p>
        </p:txBody>
      </p:sp>
      <p:sp>
        <p:nvSpPr>
          <p:cNvPr id="3" name="Content Placeholder 2">
            <a:extLst>
              <a:ext uri="{FF2B5EF4-FFF2-40B4-BE49-F238E27FC236}">
                <a16:creationId xmlns:a16="http://schemas.microsoft.com/office/drawing/2014/main" id="{977FA1FB-0111-4132-936E-48BA4C2AF1C6}"/>
              </a:ext>
            </a:extLst>
          </p:cNvPr>
          <p:cNvSpPr>
            <a:spLocks noGrp="1"/>
          </p:cNvSpPr>
          <p:nvPr>
            <p:ph idx="1"/>
          </p:nvPr>
        </p:nvSpPr>
        <p:spPr>
          <a:xfrm>
            <a:off x="359507" y="1200150"/>
            <a:ext cx="4251130" cy="3551753"/>
          </a:xfrm>
        </p:spPr>
        <p:txBody>
          <a:bodyPr>
            <a:normAutofit/>
          </a:bodyPr>
          <a:lstStyle/>
          <a:p>
            <a:r>
              <a:rPr lang="en-US" dirty="0"/>
              <a:t>Establish the need</a:t>
            </a:r>
          </a:p>
          <a:p>
            <a:pPr lvl="1"/>
            <a:r>
              <a:rPr lang="en-US" dirty="0"/>
              <a:t>Identify stakeholders</a:t>
            </a:r>
          </a:p>
          <a:p>
            <a:pPr lvl="1"/>
            <a:r>
              <a:rPr lang="en-US" dirty="0"/>
              <a:t>Gather background info:</a:t>
            </a:r>
          </a:p>
          <a:p>
            <a:pPr lvl="2"/>
            <a:r>
              <a:rPr lang="en-US" dirty="0"/>
              <a:t>Review existing policies/plans</a:t>
            </a:r>
          </a:p>
          <a:p>
            <a:pPr lvl="2"/>
            <a:r>
              <a:rPr lang="en-US" dirty="0"/>
              <a:t>Analyze safety data; gather inventory data</a:t>
            </a:r>
          </a:p>
          <a:p>
            <a:pPr lvl="2"/>
            <a:r>
              <a:rPr lang="en-US" dirty="0"/>
              <a:t>Perform site visits</a:t>
            </a:r>
          </a:p>
          <a:p>
            <a:pPr lvl="2"/>
            <a:r>
              <a:rPr lang="en-US" dirty="0"/>
              <a:t>Interview key informants</a:t>
            </a:r>
          </a:p>
        </p:txBody>
      </p:sp>
      <p:sp>
        <p:nvSpPr>
          <p:cNvPr id="4" name="Slide Number Placeholder 3">
            <a:extLst>
              <a:ext uri="{FF2B5EF4-FFF2-40B4-BE49-F238E27FC236}">
                <a16:creationId xmlns:a16="http://schemas.microsoft.com/office/drawing/2014/main" id="{23BB90AE-199D-49EF-A102-645A5C079B69}"/>
              </a:ext>
            </a:extLst>
          </p:cNvPr>
          <p:cNvSpPr>
            <a:spLocks noGrp="1"/>
          </p:cNvSpPr>
          <p:nvPr>
            <p:ph type="sldNum" sz="quarter" idx="12"/>
          </p:nvPr>
        </p:nvSpPr>
        <p:spPr/>
        <p:txBody>
          <a:bodyPr/>
          <a:lstStyle/>
          <a:p>
            <a:fld id="{588A7B10-5B59-5847-A2D4-DA6B67CC2B64}" type="slidenum">
              <a:rPr lang="en-US" smtClean="0"/>
              <a:t>14</a:t>
            </a:fld>
            <a:endParaRPr lang="en-US"/>
          </a:p>
        </p:txBody>
      </p:sp>
      <p:sp>
        <p:nvSpPr>
          <p:cNvPr id="7" name="TextBox 6">
            <a:extLst>
              <a:ext uri="{FF2B5EF4-FFF2-40B4-BE49-F238E27FC236}">
                <a16:creationId xmlns:a16="http://schemas.microsoft.com/office/drawing/2014/main" id="{5236809D-C8B4-4FB9-8803-04F8753B729B}"/>
              </a:ext>
            </a:extLst>
          </p:cNvPr>
          <p:cNvSpPr txBox="1"/>
          <p:nvPr/>
        </p:nvSpPr>
        <p:spPr>
          <a:xfrm>
            <a:off x="5813229" y="2828574"/>
            <a:ext cx="2372346" cy="253916"/>
          </a:xfrm>
          <a:prstGeom prst="rect">
            <a:avLst/>
          </a:prstGeom>
          <a:noFill/>
        </p:spPr>
        <p:txBody>
          <a:bodyPr wrap="square" rtlCol="0">
            <a:spAutoFit/>
          </a:bodyPr>
          <a:lstStyle/>
          <a:p>
            <a:pPr algn="r"/>
            <a:r>
              <a:rPr lang="en-US" sz="1050" i="1" dirty="0"/>
              <a:t>City of Charlotte BIKES Plan </a:t>
            </a:r>
          </a:p>
        </p:txBody>
      </p:sp>
      <p:pic>
        <p:nvPicPr>
          <p:cNvPr id="9" name="Picture 8" descr="&quot;Between 2010 and 2015 there were nearly 1,900 pedestrian crashes in Austin, resulting in 121 fatalities&quot;. ">
            <a:extLst>
              <a:ext uri="{FF2B5EF4-FFF2-40B4-BE49-F238E27FC236}">
                <a16:creationId xmlns:a16="http://schemas.microsoft.com/office/drawing/2014/main" id="{E4F8CE9B-7926-4C43-96E1-464FCD42EDF5}"/>
              </a:ext>
            </a:extLst>
          </p:cNvPr>
          <p:cNvPicPr>
            <a:picLocks noChangeAspect="1"/>
          </p:cNvPicPr>
          <p:nvPr/>
        </p:nvPicPr>
        <p:blipFill>
          <a:blip r:embed="rId4"/>
          <a:stretch>
            <a:fillRect/>
          </a:stretch>
        </p:blipFill>
        <p:spPr>
          <a:xfrm>
            <a:off x="4713669" y="3264037"/>
            <a:ext cx="3471906" cy="1557776"/>
          </a:xfrm>
          <a:prstGeom prst="rect">
            <a:avLst/>
          </a:prstGeom>
          <a:solidFill>
            <a:schemeClr val="accent2"/>
          </a:solidFill>
          <a:ln>
            <a:solidFill>
              <a:schemeClr val="accent1"/>
            </a:solidFill>
          </a:ln>
        </p:spPr>
      </p:pic>
      <p:sp>
        <p:nvSpPr>
          <p:cNvPr id="10" name="TextBox 9">
            <a:extLst>
              <a:ext uri="{FF2B5EF4-FFF2-40B4-BE49-F238E27FC236}">
                <a16:creationId xmlns:a16="http://schemas.microsoft.com/office/drawing/2014/main" id="{8DF26CD4-0F8E-42A4-A3B4-0165903A2AB7}"/>
              </a:ext>
            </a:extLst>
          </p:cNvPr>
          <p:cNvSpPr txBox="1"/>
          <p:nvPr/>
        </p:nvSpPr>
        <p:spPr>
          <a:xfrm>
            <a:off x="5142948" y="4819479"/>
            <a:ext cx="3120259" cy="253916"/>
          </a:xfrm>
          <a:prstGeom prst="rect">
            <a:avLst/>
          </a:prstGeom>
          <a:noFill/>
        </p:spPr>
        <p:txBody>
          <a:bodyPr wrap="square" rtlCol="0">
            <a:spAutoFit/>
          </a:bodyPr>
          <a:lstStyle/>
          <a:p>
            <a:pPr algn="r"/>
            <a:r>
              <a:rPr lang="en-US" sz="1050" i="1" dirty="0"/>
              <a:t>City of Austin Pedestrian Safety Action Plan</a:t>
            </a:r>
          </a:p>
        </p:txBody>
      </p:sp>
    </p:spTree>
    <p:extLst>
      <p:ext uri="{BB962C8B-B14F-4D97-AF65-F5344CB8AC3E}">
        <p14:creationId xmlns:p14="http://schemas.microsoft.com/office/powerpoint/2010/main" val="37882989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BD83D09-4765-43B2-B9B2-B2F73805B3F1}"/>
              </a:ext>
            </a:extLst>
          </p:cNvPr>
          <p:cNvSpPr>
            <a:spLocks noGrp="1"/>
          </p:cNvSpPr>
          <p:nvPr>
            <p:ph type="sldNum" sz="quarter" idx="12"/>
          </p:nvPr>
        </p:nvSpPr>
        <p:spPr/>
        <p:txBody>
          <a:bodyPr/>
          <a:lstStyle/>
          <a:p>
            <a:fld id="{588A7B10-5B59-5847-A2D4-DA6B67CC2B64}" type="slidenum">
              <a:rPr lang="en-US" smtClean="0"/>
              <a:t>15</a:t>
            </a:fld>
            <a:endParaRPr lang="en-US"/>
          </a:p>
        </p:txBody>
      </p:sp>
      <p:pic>
        <p:nvPicPr>
          <p:cNvPr id="6" name="Picture 5" descr="2017 Chapel Hill Mobility Plan. Multimodal planning efforts include 2013 greenway master plan, 2014 bike plan, durham-orange light rail transit project, 2016 north-south corridor study. Community inputs include public open houses, steering committee, pop-up outreach, survey, wiki-mapping. Pedestrian assessment includes access to transit, accessible routes, ADA transition. Town focus areas includes downtown, highway 54, north MLK at 1-40, south MLK/homestead Rd to Estes Dr, North US 15-501, South US 15-501.&#10;">
            <a:extLst>
              <a:ext uri="{FF2B5EF4-FFF2-40B4-BE49-F238E27FC236}">
                <a16:creationId xmlns:a16="http://schemas.microsoft.com/office/drawing/2014/main" id="{6EC8AD4C-A3F2-4108-A47E-C9E11713C4A2}"/>
              </a:ext>
            </a:extLst>
          </p:cNvPr>
          <p:cNvPicPr>
            <a:picLocks noChangeAspect="1"/>
          </p:cNvPicPr>
          <p:nvPr/>
        </p:nvPicPr>
        <p:blipFill>
          <a:blip r:embed="rId3"/>
          <a:stretch>
            <a:fillRect/>
          </a:stretch>
        </p:blipFill>
        <p:spPr>
          <a:xfrm>
            <a:off x="297487" y="595313"/>
            <a:ext cx="7796477" cy="3989566"/>
          </a:xfrm>
          <a:prstGeom prst="rect">
            <a:avLst/>
          </a:prstGeom>
          <a:ln>
            <a:solidFill>
              <a:schemeClr val="accent1"/>
            </a:solidFill>
          </a:ln>
          <a:effectLst>
            <a:softEdge rad="63500"/>
          </a:effectLst>
        </p:spPr>
      </p:pic>
      <p:sp>
        <p:nvSpPr>
          <p:cNvPr id="7" name="Rectangle 6">
            <a:extLst>
              <a:ext uri="{FF2B5EF4-FFF2-40B4-BE49-F238E27FC236}">
                <a16:creationId xmlns:a16="http://schemas.microsoft.com/office/drawing/2014/main" id="{F5502FC7-E4F5-42A2-9943-DF22AEB700E1}"/>
              </a:ext>
            </a:extLst>
          </p:cNvPr>
          <p:cNvSpPr/>
          <p:nvPr/>
        </p:nvSpPr>
        <p:spPr>
          <a:xfrm>
            <a:off x="5485299" y="4548187"/>
            <a:ext cx="2608665" cy="253916"/>
          </a:xfrm>
          <a:prstGeom prst="rect">
            <a:avLst/>
          </a:prstGeom>
        </p:spPr>
        <p:txBody>
          <a:bodyPr wrap="square">
            <a:spAutoFit/>
          </a:bodyPr>
          <a:lstStyle/>
          <a:p>
            <a:pPr algn="r"/>
            <a:r>
              <a:rPr lang="en-US" sz="1050" i="1" dirty="0"/>
              <a:t>Town of Chapel Hill Mobility Plan </a:t>
            </a:r>
          </a:p>
        </p:txBody>
      </p:sp>
    </p:spTree>
    <p:extLst>
      <p:ext uri="{BB962C8B-B14F-4D97-AF65-F5344CB8AC3E}">
        <p14:creationId xmlns:p14="http://schemas.microsoft.com/office/powerpoint/2010/main" val="16949166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AC11F-A100-44B7-B5B3-1AE59F0BC9A0}"/>
              </a:ext>
            </a:extLst>
          </p:cNvPr>
          <p:cNvSpPr>
            <a:spLocks noGrp="1"/>
          </p:cNvSpPr>
          <p:nvPr>
            <p:ph type="title"/>
          </p:nvPr>
        </p:nvSpPr>
        <p:spPr/>
        <p:txBody>
          <a:bodyPr/>
          <a:lstStyle/>
          <a:p>
            <a:r>
              <a:rPr lang="en-US" dirty="0"/>
              <a:t>1. Before the Plan</a:t>
            </a:r>
          </a:p>
        </p:txBody>
      </p:sp>
      <p:sp>
        <p:nvSpPr>
          <p:cNvPr id="3" name="Content Placeholder 2">
            <a:extLst>
              <a:ext uri="{FF2B5EF4-FFF2-40B4-BE49-F238E27FC236}">
                <a16:creationId xmlns:a16="http://schemas.microsoft.com/office/drawing/2014/main" id="{9A02C414-A0AD-4650-AC58-5C4FF86DCDE2}"/>
              </a:ext>
            </a:extLst>
          </p:cNvPr>
          <p:cNvSpPr>
            <a:spLocks noGrp="1"/>
          </p:cNvSpPr>
          <p:nvPr>
            <p:ph idx="1"/>
          </p:nvPr>
        </p:nvSpPr>
        <p:spPr>
          <a:xfrm>
            <a:off x="359508" y="1200150"/>
            <a:ext cx="4580240" cy="3600450"/>
          </a:xfrm>
        </p:spPr>
        <p:txBody>
          <a:bodyPr>
            <a:normAutofit lnSpcReduction="10000"/>
          </a:bodyPr>
          <a:lstStyle/>
          <a:p>
            <a:r>
              <a:rPr lang="en-US" dirty="0"/>
              <a:t>Work with active bicycle and pedestrian groups as well as community groups, non-traditional ‘activists’ and traditionally underrepresented populations</a:t>
            </a:r>
          </a:p>
          <a:p>
            <a:pPr lvl="1"/>
            <a:r>
              <a:rPr lang="en-US" dirty="0"/>
              <a:t>Establish partners</a:t>
            </a:r>
          </a:p>
          <a:p>
            <a:pPr lvl="1"/>
            <a:r>
              <a:rPr lang="en-US" dirty="0"/>
              <a:t>Identify roles</a:t>
            </a:r>
          </a:p>
          <a:p>
            <a:pPr lvl="1"/>
            <a:r>
              <a:rPr lang="en-US" dirty="0"/>
              <a:t>Develop workable strategy for equitable and representative public engagement</a:t>
            </a:r>
          </a:p>
        </p:txBody>
      </p:sp>
      <p:sp>
        <p:nvSpPr>
          <p:cNvPr id="4" name="Slide Number Placeholder 3">
            <a:extLst>
              <a:ext uri="{FF2B5EF4-FFF2-40B4-BE49-F238E27FC236}">
                <a16:creationId xmlns:a16="http://schemas.microsoft.com/office/drawing/2014/main" id="{50AB57FD-F9AC-43AC-95AA-2525D6E4E413}"/>
              </a:ext>
            </a:extLst>
          </p:cNvPr>
          <p:cNvSpPr>
            <a:spLocks noGrp="1"/>
          </p:cNvSpPr>
          <p:nvPr>
            <p:ph type="sldNum" sz="quarter" idx="12"/>
          </p:nvPr>
        </p:nvSpPr>
        <p:spPr/>
        <p:txBody>
          <a:bodyPr/>
          <a:lstStyle/>
          <a:p>
            <a:fld id="{588A7B10-5B59-5847-A2D4-DA6B67CC2B64}" type="slidenum">
              <a:rPr lang="en-US" smtClean="0"/>
              <a:t>16</a:t>
            </a:fld>
            <a:endParaRPr lang="en-US"/>
          </a:p>
        </p:txBody>
      </p:sp>
      <p:pic>
        <p:nvPicPr>
          <p:cNvPr id="6" name="Picture 5" descr="Flyer from City of Austin's Transportation Department advertising public meeting on the pedestrian safety action plan and the bicycle master plan">
            <a:extLst>
              <a:ext uri="{FF2B5EF4-FFF2-40B4-BE49-F238E27FC236}">
                <a16:creationId xmlns:a16="http://schemas.microsoft.com/office/drawing/2014/main" id="{E15D9B49-98FA-43A5-A6AE-6F2493EF5BED}"/>
              </a:ext>
            </a:extLst>
          </p:cNvPr>
          <p:cNvPicPr>
            <a:picLocks noChangeAspect="1"/>
          </p:cNvPicPr>
          <p:nvPr/>
        </p:nvPicPr>
        <p:blipFill>
          <a:blip r:embed="rId3"/>
          <a:stretch>
            <a:fillRect/>
          </a:stretch>
        </p:blipFill>
        <p:spPr>
          <a:xfrm>
            <a:off x="5029172" y="389061"/>
            <a:ext cx="3128056" cy="4093999"/>
          </a:xfrm>
          <a:prstGeom prst="rect">
            <a:avLst/>
          </a:prstGeom>
          <a:ln>
            <a:solidFill>
              <a:schemeClr val="accent2"/>
            </a:solidFill>
          </a:ln>
        </p:spPr>
      </p:pic>
      <p:sp>
        <p:nvSpPr>
          <p:cNvPr id="7" name="TextBox 6">
            <a:extLst>
              <a:ext uri="{FF2B5EF4-FFF2-40B4-BE49-F238E27FC236}">
                <a16:creationId xmlns:a16="http://schemas.microsoft.com/office/drawing/2014/main" id="{9D570431-8CD5-474C-B6A4-92185FEF13FE}"/>
              </a:ext>
            </a:extLst>
          </p:cNvPr>
          <p:cNvSpPr txBox="1"/>
          <p:nvPr/>
        </p:nvSpPr>
        <p:spPr>
          <a:xfrm>
            <a:off x="5029172" y="4500523"/>
            <a:ext cx="3200192" cy="253916"/>
          </a:xfrm>
          <a:prstGeom prst="rect">
            <a:avLst/>
          </a:prstGeom>
          <a:noFill/>
        </p:spPr>
        <p:txBody>
          <a:bodyPr wrap="square" rtlCol="0">
            <a:spAutoFit/>
          </a:bodyPr>
          <a:lstStyle/>
          <a:p>
            <a:pPr algn="r"/>
            <a:r>
              <a:rPr lang="en-US" sz="1050" i="1" dirty="0"/>
              <a:t>City of Austin Pedestrian Safety Action Plan</a:t>
            </a:r>
          </a:p>
        </p:txBody>
      </p:sp>
    </p:spTree>
    <p:extLst>
      <p:ext uri="{BB962C8B-B14F-4D97-AF65-F5344CB8AC3E}">
        <p14:creationId xmlns:p14="http://schemas.microsoft.com/office/powerpoint/2010/main" val="15900624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AC11F-A100-44B7-B5B3-1AE59F0BC9A0}"/>
              </a:ext>
            </a:extLst>
          </p:cNvPr>
          <p:cNvSpPr>
            <a:spLocks noGrp="1"/>
          </p:cNvSpPr>
          <p:nvPr>
            <p:ph type="title"/>
          </p:nvPr>
        </p:nvSpPr>
        <p:spPr/>
        <p:txBody>
          <a:bodyPr/>
          <a:lstStyle/>
          <a:p>
            <a:r>
              <a:rPr lang="en-US" dirty="0"/>
              <a:t>1. Before the Plan</a:t>
            </a:r>
          </a:p>
        </p:txBody>
      </p:sp>
      <p:sp>
        <p:nvSpPr>
          <p:cNvPr id="3" name="Content Placeholder 2">
            <a:extLst>
              <a:ext uri="{FF2B5EF4-FFF2-40B4-BE49-F238E27FC236}">
                <a16:creationId xmlns:a16="http://schemas.microsoft.com/office/drawing/2014/main" id="{9A02C414-A0AD-4650-AC58-5C4FF86DCDE2}"/>
              </a:ext>
            </a:extLst>
          </p:cNvPr>
          <p:cNvSpPr>
            <a:spLocks noGrp="1"/>
          </p:cNvSpPr>
          <p:nvPr>
            <p:ph idx="1"/>
          </p:nvPr>
        </p:nvSpPr>
        <p:spPr>
          <a:xfrm>
            <a:off x="359508" y="1200150"/>
            <a:ext cx="4580240" cy="3600450"/>
          </a:xfrm>
        </p:spPr>
        <p:txBody>
          <a:bodyPr>
            <a:normAutofit/>
          </a:bodyPr>
          <a:lstStyle/>
          <a:p>
            <a:r>
              <a:rPr lang="en-US" dirty="0"/>
              <a:t>Establish advisory committee</a:t>
            </a:r>
          </a:p>
          <a:p>
            <a:r>
              <a:rPr lang="en-US" dirty="0"/>
              <a:t>Meet with elected officials</a:t>
            </a:r>
          </a:p>
          <a:p>
            <a:r>
              <a:rPr lang="en-US" dirty="0"/>
              <a:t>Engage the media</a:t>
            </a:r>
          </a:p>
          <a:p>
            <a:r>
              <a:rPr lang="en-US" dirty="0"/>
              <a:t>Engage the public</a:t>
            </a:r>
          </a:p>
          <a:p>
            <a:pPr lvl="1"/>
            <a:r>
              <a:rPr lang="en-US" dirty="0"/>
              <a:t>Identify priorities</a:t>
            </a:r>
          </a:p>
          <a:p>
            <a:pPr lvl="1"/>
            <a:r>
              <a:rPr lang="en-US" dirty="0"/>
              <a:t>Educate and learn</a:t>
            </a:r>
          </a:p>
          <a:p>
            <a:pPr lvl="1"/>
            <a:r>
              <a:rPr lang="en-US" dirty="0"/>
              <a:t>Build support</a:t>
            </a:r>
          </a:p>
          <a:p>
            <a:pPr marL="342900" lvl="1">
              <a:buClr>
                <a:schemeClr val="accent1"/>
              </a:buClr>
            </a:pPr>
            <a:r>
              <a:rPr lang="en-US" sz="2200" dirty="0">
                <a:solidFill>
                  <a:schemeClr val="tx1"/>
                </a:solidFill>
              </a:rPr>
              <a:t>Sell the plan</a:t>
            </a:r>
          </a:p>
        </p:txBody>
      </p:sp>
      <p:sp>
        <p:nvSpPr>
          <p:cNvPr id="4" name="Slide Number Placeholder 3">
            <a:extLst>
              <a:ext uri="{FF2B5EF4-FFF2-40B4-BE49-F238E27FC236}">
                <a16:creationId xmlns:a16="http://schemas.microsoft.com/office/drawing/2014/main" id="{50AB57FD-F9AC-43AC-95AA-2525D6E4E413}"/>
              </a:ext>
            </a:extLst>
          </p:cNvPr>
          <p:cNvSpPr>
            <a:spLocks noGrp="1"/>
          </p:cNvSpPr>
          <p:nvPr>
            <p:ph type="sldNum" sz="quarter" idx="12"/>
          </p:nvPr>
        </p:nvSpPr>
        <p:spPr/>
        <p:txBody>
          <a:bodyPr/>
          <a:lstStyle/>
          <a:p>
            <a:fld id="{588A7B10-5B59-5847-A2D4-DA6B67CC2B64}" type="slidenum">
              <a:rPr lang="en-US" smtClean="0"/>
              <a:t>17</a:t>
            </a:fld>
            <a:endParaRPr lang="en-US"/>
          </a:p>
        </p:txBody>
      </p:sp>
    </p:spTree>
    <p:extLst>
      <p:ext uri="{BB962C8B-B14F-4D97-AF65-F5344CB8AC3E}">
        <p14:creationId xmlns:p14="http://schemas.microsoft.com/office/powerpoint/2010/main" val="21075642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AC11F-A100-44B7-B5B3-1AE59F0BC9A0}"/>
              </a:ext>
            </a:extLst>
          </p:cNvPr>
          <p:cNvSpPr>
            <a:spLocks noGrp="1"/>
          </p:cNvSpPr>
          <p:nvPr>
            <p:ph type="title"/>
          </p:nvPr>
        </p:nvSpPr>
        <p:spPr/>
        <p:txBody>
          <a:bodyPr/>
          <a:lstStyle/>
          <a:p>
            <a:r>
              <a:rPr lang="en-US" dirty="0"/>
              <a:t>1. Before the Plan</a:t>
            </a:r>
          </a:p>
        </p:txBody>
      </p:sp>
      <p:sp>
        <p:nvSpPr>
          <p:cNvPr id="3" name="Content Placeholder 2">
            <a:extLst>
              <a:ext uri="{FF2B5EF4-FFF2-40B4-BE49-F238E27FC236}">
                <a16:creationId xmlns:a16="http://schemas.microsoft.com/office/drawing/2014/main" id="{9A02C414-A0AD-4650-AC58-5C4FF86DCDE2}"/>
              </a:ext>
            </a:extLst>
          </p:cNvPr>
          <p:cNvSpPr>
            <a:spLocks noGrp="1"/>
          </p:cNvSpPr>
          <p:nvPr>
            <p:ph idx="1"/>
          </p:nvPr>
        </p:nvSpPr>
        <p:spPr>
          <a:xfrm>
            <a:off x="359508" y="1200150"/>
            <a:ext cx="6359344" cy="3600450"/>
          </a:xfrm>
        </p:spPr>
        <p:txBody>
          <a:bodyPr>
            <a:normAutofit lnSpcReduction="10000"/>
          </a:bodyPr>
          <a:lstStyle/>
          <a:p>
            <a:r>
              <a:rPr lang="en-US" dirty="0"/>
              <a:t>Obtain funding for the development of the plan (funding for implementation comes later)</a:t>
            </a:r>
          </a:p>
          <a:p>
            <a:pPr marL="342900" lvl="1">
              <a:buClr>
                <a:schemeClr val="accent1"/>
              </a:buClr>
            </a:pPr>
            <a:r>
              <a:rPr lang="en-US" sz="2200" dirty="0">
                <a:solidFill>
                  <a:schemeClr val="tx1"/>
                </a:solidFill>
              </a:rPr>
              <a:t>Identify the “home” for the plan</a:t>
            </a:r>
          </a:p>
          <a:p>
            <a:pPr marL="342900" lvl="1">
              <a:buClr>
                <a:schemeClr val="accent1"/>
              </a:buClr>
            </a:pPr>
            <a:r>
              <a:rPr lang="en-US" sz="2200" dirty="0">
                <a:solidFill>
                  <a:schemeClr val="tx1"/>
                </a:solidFill>
              </a:rPr>
              <a:t>Develop plan for internal review</a:t>
            </a:r>
          </a:p>
          <a:p>
            <a:pPr marL="342900" lvl="1">
              <a:buClr>
                <a:schemeClr val="accent1"/>
              </a:buClr>
            </a:pPr>
            <a:r>
              <a:rPr lang="en-US" sz="2200" dirty="0">
                <a:solidFill>
                  <a:schemeClr val="tx1"/>
                </a:solidFill>
              </a:rPr>
              <a:t>Formalize public involvement process; identify key community leaders</a:t>
            </a:r>
          </a:p>
          <a:p>
            <a:pPr marL="342900" lvl="1">
              <a:buClr>
                <a:schemeClr val="accent1"/>
              </a:buClr>
            </a:pPr>
            <a:r>
              <a:rPr lang="en-US" sz="2200" dirty="0">
                <a:solidFill>
                  <a:schemeClr val="tx1"/>
                </a:solidFill>
              </a:rPr>
              <a:t>Develop consensus on the advisory committee mandate and role</a:t>
            </a:r>
          </a:p>
          <a:p>
            <a:pPr lvl="1"/>
            <a:r>
              <a:rPr lang="en-US" sz="2200" dirty="0"/>
              <a:t>Develop an advisory committee work plan with timeline </a:t>
            </a:r>
            <a:endParaRPr lang="en-US" sz="4600" dirty="0">
              <a:solidFill>
                <a:schemeClr val="tx1"/>
              </a:solidFill>
            </a:endParaRPr>
          </a:p>
        </p:txBody>
      </p:sp>
      <p:sp>
        <p:nvSpPr>
          <p:cNvPr id="4" name="Slide Number Placeholder 3">
            <a:extLst>
              <a:ext uri="{FF2B5EF4-FFF2-40B4-BE49-F238E27FC236}">
                <a16:creationId xmlns:a16="http://schemas.microsoft.com/office/drawing/2014/main" id="{50AB57FD-F9AC-43AC-95AA-2525D6E4E413}"/>
              </a:ext>
            </a:extLst>
          </p:cNvPr>
          <p:cNvSpPr>
            <a:spLocks noGrp="1"/>
          </p:cNvSpPr>
          <p:nvPr>
            <p:ph type="sldNum" sz="quarter" idx="12"/>
          </p:nvPr>
        </p:nvSpPr>
        <p:spPr/>
        <p:txBody>
          <a:bodyPr/>
          <a:lstStyle/>
          <a:p>
            <a:fld id="{588A7B10-5B59-5847-A2D4-DA6B67CC2B64}" type="slidenum">
              <a:rPr lang="en-US" smtClean="0"/>
              <a:t>18</a:t>
            </a:fld>
            <a:endParaRPr lang="en-US"/>
          </a:p>
        </p:txBody>
      </p:sp>
    </p:spTree>
    <p:extLst>
      <p:ext uri="{BB962C8B-B14F-4D97-AF65-F5344CB8AC3E}">
        <p14:creationId xmlns:p14="http://schemas.microsoft.com/office/powerpoint/2010/main" val="2143571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B04991-EC86-4242-884D-67DD3BF6E31E}"/>
              </a:ext>
            </a:extLst>
          </p:cNvPr>
          <p:cNvSpPr>
            <a:spLocks noGrp="1"/>
          </p:cNvSpPr>
          <p:nvPr>
            <p:ph type="title"/>
          </p:nvPr>
        </p:nvSpPr>
        <p:spPr/>
        <p:txBody>
          <a:bodyPr/>
          <a:lstStyle/>
          <a:p>
            <a:r>
              <a:rPr lang="en-US" dirty="0"/>
              <a:t>1. Before the Plan</a:t>
            </a:r>
          </a:p>
        </p:txBody>
      </p:sp>
      <p:sp>
        <p:nvSpPr>
          <p:cNvPr id="3" name="Content Placeholder 2">
            <a:extLst>
              <a:ext uri="{FF2B5EF4-FFF2-40B4-BE49-F238E27FC236}">
                <a16:creationId xmlns:a16="http://schemas.microsoft.com/office/drawing/2014/main" id="{16666418-87AA-41C3-B625-830C59FA0AEE}"/>
              </a:ext>
            </a:extLst>
          </p:cNvPr>
          <p:cNvSpPr>
            <a:spLocks noGrp="1"/>
          </p:cNvSpPr>
          <p:nvPr>
            <p:ph idx="1"/>
          </p:nvPr>
        </p:nvSpPr>
        <p:spPr>
          <a:xfrm>
            <a:off x="359507" y="1200150"/>
            <a:ext cx="6905997" cy="3600450"/>
          </a:xfrm>
        </p:spPr>
        <p:txBody>
          <a:bodyPr/>
          <a:lstStyle/>
          <a:p>
            <a:r>
              <a:rPr lang="en-US" dirty="0"/>
              <a:t>Develop consensus on the type of plan to create and the goals and objectives of the plan</a:t>
            </a:r>
          </a:p>
          <a:p>
            <a:pPr marL="342900" lvl="1">
              <a:buClr>
                <a:schemeClr val="accent1"/>
              </a:buClr>
            </a:pPr>
            <a:r>
              <a:rPr lang="en-US" sz="2200" dirty="0">
                <a:solidFill>
                  <a:schemeClr val="tx1"/>
                </a:solidFill>
              </a:rPr>
              <a:t>Assuming you’ll hire a consultant:</a:t>
            </a:r>
          </a:p>
          <a:p>
            <a:pPr lvl="1"/>
            <a:r>
              <a:rPr lang="en-US" dirty="0"/>
              <a:t>Write an RFP and develop consensus on scoring criteria and the consultant’s accountability to the town and members of the public</a:t>
            </a:r>
          </a:p>
          <a:p>
            <a:pPr lvl="1"/>
            <a:r>
              <a:rPr lang="en-US" dirty="0"/>
              <a:t>Rules of communication between consultant and client</a:t>
            </a:r>
          </a:p>
          <a:p>
            <a:pPr lvl="1"/>
            <a:r>
              <a:rPr lang="en-US" dirty="0"/>
              <a:t>Complete consultant selection</a:t>
            </a:r>
          </a:p>
        </p:txBody>
      </p:sp>
      <p:sp>
        <p:nvSpPr>
          <p:cNvPr id="4" name="Slide Number Placeholder 3">
            <a:extLst>
              <a:ext uri="{FF2B5EF4-FFF2-40B4-BE49-F238E27FC236}">
                <a16:creationId xmlns:a16="http://schemas.microsoft.com/office/drawing/2014/main" id="{C66E8AF9-FB5B-43D4-8EA9-54357B3C4C7A}"/>
              </a:ext>
            </a:extLst>
          </p:cNvPr>
          <p:cNvSpPr>
            <a:spLocks noGrp="1"/>
          </p:cNvSpPr>
          <p:nvPr>
            <p:ph type="sldNum" sz="quarter" idx="12"/>
          </p:nvPr>
        </p:nvSpPr>
        <p:spPr/>
        <p:txBody>
          <a:bodyPr/>
          <a:lstStyle/>
          <a:p>
            <a:fld id="{588A7B10-5B59-5847-A2D4-DA6B67CC2B64}" type="slidenum">
              <a:rPr lang="en-US" smtClean="0"/>
              <a:t>19</a:t>
            </a:fld>
            <a:endParaRPr lang="en-US"/>
          </a:p>
        </p:txBody>
      </p:sp>
    </p:spTree>
    <p:extLst>
      <p:ext uri="{BB962C8B-B14F-4D97-AF65-F5344CB8AC3E}">
        <p14:creationId xmlns:p14="http://schemas.microsoft.com/office/powerpoint/2010/main" val="16791457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975F40-0516-409E-BCC7-1260AC654B69}"/>
              </a:ext>
            </a:extLst>
          </p:cNvPr>
          <p:cNvSpPr>
            <a:spLocks noGrp="1"/>
          </p:cNvSpPr>
          <p:nvPr>
            <p:ph type="title"/>
          </p:nvPr>
        </p:nvSpPr>
        <p:spPr/>
        <p:txBody>
          <a:bodyPr/>
          <a:lstStyle/>
          <a:p>
            <a:r>
              <a:rPr lang="en-US" dirty="0"/>
              <a:t>Module Outline</a:t>
            </a:r>
          </a:p>
        </p:txBody>
      </p:sp>
      <p:sp>
        <p:nvSpPr>
          <p:cNvPr id="3" name="Content Placeholder 2">
            <a:extLst>
              <a:ext uri="{FF2B5EF4-FFF2-40B4-BE49-F238E27FC236}">
                <a16:creationId xmlns:a16="http://schemas.microsoft.com/office/drawing/2014/main" id="{44992122-15E0-4F71-A9C1-D7ECFDB6F276}"/>
              </a:ext>
            </a:extLst>
          </p:cNvPr>
          <p:cNvSpPr>
            <a:spLocks noGrp="1"/>
          </p:cNvSpPr>
          <p:nvPr>
            <p:ph idx="1"/>
          </p:nvPr>
        </p:nvSpPr>
        <p:spPr/>
        <p:txBody>
          <a:bodyPr/>
          <a:lstStyle/>
          <a:p>
            <a:r>
              <a:rPr lang="en-US" dirty="0"/>
              <a:t>What is a plan?</a:t>
            </a:r>
          </a:p>
          <a:p>
            <a:r>
              <a:rPr lang="en-US" dirty="0"/>
              <a:t>Why have a ped/bike master plan? </a:t>
            </a:r>
          </a:p>
          <a:p>
            <a:r>
              <a:rPr lang="en-US" dirty="0"/>
              <a:t>Common elements of a plan</a:t>
            </a:r>
          </a:p>
          <a:p>
            <a:r>
              <a:rPr lang="en-US" dirty="0"/>
              <a:t>The planning process</a:t>
            </a:r>
          </a:p>
          <a:p>
            <a:pPr lvl="1"/>
            <a:r>
              <a:rPr lang="en-US" dirty="0"/>
              <a:t>Before the plan</a:t>
            </a:r>
          </a:p>
          <a:p>
            <a:pPr lvl="1"/>
            <a:r>
              <a:rPr lang="en-US" dirty="0"/>
              <a:t>Developing the plan</a:t>
            </a:r>
          </a:p>
          <a:p>
            <a:pPr lvl="1"/>
            <a:r>
              <a:rPr lang="en-US" dirty="0"/>
              <a:t>Implementing the plan</a:t>
            </a:r>
          </a:p>
          <a:p>
            <a:pPr lvl="1"/>
            <a:endParaRPr lang="en-US" dirty="0"/>
          </a:p>
        </p:txBody>
      </p:sp>
      <p:sp>
        <p:nvSpPr>
          <p:cNvPr id="4" name="Slide Number Placeholder 3">
            <a:extLst>
              <a:ext uri="{FF2B5EF4-FFF2-40B4-BE49-F238E27FC236}">
                <a16:creationId xmlns:a16="http://schemas.microsoft.com/office/drawing/2014/main" id="{F633CB6F-04E6-4E9E-9309-C8C07E824B54}"/>
              </a:ext>
            </a:extLst>
          </p:cNvPr>
          <p:cNvSpPr>
            <a:spLocks noGrp="1"/>
          </p:cNvSpPr>
          <p:nvPr>
            <p:ph type="sldNum" sz="quarter" idx="12"/>
          </p:nvPr>
        </p:nvSpPr>
        <p:spPr/>
        <p:txBody>
          <a:bodyPr/>
          <a:lstStyle/>
          <a:p>
            <a:fld id="{588A7B10-5B59-5847-A2D4-DA6B67CC2B64}" type="slidenum">
              <a:rPr lang="en-US" smtClean="0"/>
              <a:t>2</a:t>
            </a:fld>
            <a:endParaRPr lang="en-US"/>
          </a:p>
        </p:txBody>
      </p:sp>
    </p:spTree>
    <p:extLst>
      <p:ext uri="{BB962C8B-B14F-4D97-AF65-F5344CB8AC3E}">
        <p14:creationId xmlns:p14="http://schemas.microsoft.com/office/powerpoint/2010/main" val="4528231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227BC-E4B0-4846-9BAB-0764768548BD}"/>
              </a:ext>
            </a:extLst>
          </p:cNvPr>
          <p:cNvSpPr>
            <a:spLocks noGrp="1"/>
          </p:cNvSpPr>
          <p:nvPr>
            <p:ph type="title"/>
          </p:nvPr>
        </p:nvSpPr>
        <p:spPr/>
        <p:txBody>
          <a:bodyPr/>
          <a:lstStyle/>
          <a:p>
            <a:r>
              <a:rPr lang="en-US" dirty="0"/>
              <a:t>2. Developing the Plan</a:t>
            </a:r>
          </a:p>
        </p:txBody>
      </p:sp>
      <p:sp>
        <p:nvSpPr>
          <p:cNvPr id="3" name="Content Placeholder 2">
            <a:extLst>
              <a:ext uri="{FF2B5EF4-FFF2-40B4-BE49-F238E27FC236}">
                <a16:creationId xmlns:a16="http://schemas.microsoft.com/office/drawing/2014/main" id="{0C040EA7-37F5-43C1-A328-DF59B7FBCCC0}"/>
              </a:ext>
            </a:extLst>
          </p:cNvPr>
          <p:cNvSpPr>
            <a:spLocks noGrp="1"/>
          </p:cNvSpPr>
          <p:nvPr>
            <p:ph idx="1"/>
          </p:nvPr>
        </p:nvSpPr>
        <p:spPr>
          <a:xfrm>
            <a:off x="359509" y="1063229"/>
            <a:ext cx="3620392" cy="3737371"/>
          </a:xfrm>
        </p:spPr>
        <p:txBody>
          <a:bodyPr>
            <a:normAutofit/>
          </a:bodyPr>
          <a:lstStyle/>
          <a:p>
            <a:r>
              <a:rPr lang="en-US" dirty="0"/>
              <a:t>A quality plan will:</a:t>
            </a:r>
          </a:p>
          <a:p>
            <a:pPr lvl="1"/>
            <a:r>
              <a:rPr lang="en-US" dirty="0"/>
              <a:t>Have readable text and be accessible to different abilities</a:t>
            </a:r>
          </a:p>
          <a:p>
            <a:pPr lvl="1"/>
            <a:r>
              <a:rPr lang="en-US" dirty="0"/>
              <a:t>Include an explicit time horizon</a:t>
            </a:r>
          </a:p>
          <a:p>
            <a:pPr lvl="1"/>
            <a:r>
              <a:rPr lang="en-US" dirty="0"/>
              <a:t>Have clear, usable tables and maps</a:t>
            </a:r>
          </a:p>
        </p:txBody>
      </p:sp>
      <p:sp>
        <p:nvSpPr>
          <p:cNvPr id="4" name="Slide Number Placeholder 3">
            <a:extLst>
              <a:ext uri="{FF2B5EF4-FFF2-40B4-BE49-F238E27FC236}">
                <a16:creationId xmlns:a16="http://schemas.microsoft.com/office/drawing/2014/main" id="{777C1E2D-606E-49F0-BE66-AAFA65772407}"/>
              </a:ext>
            </a:extLst>
          </p:cNvPr>
          <p:cNvSpPr>
            <a:spLocks noGrp="1"/>
          </p:cNvSpPr>
          <p:nvPr>
            <p:ph type="sldNum" sz="quarter" idx="12"/>
          </p:nvPr>
        </p:nvSpPr>
        <p:spPr/>
        <p:txBody>
          <a:bodyPr/>
          <a:lstStyle/>
          <a:p>
            <a:fld id="{588A7B10-5B59-5847-A2D4-DA6B67CC2B64}" type="slidenum">
              <a:rPr lang="en-US" smtClean="0"/>
              <a:t>20</a:t>
            </a:fld>
            <a:endParaRPr lang="en-US"/>
          </a:p>
        </p:txBody>
      </p:sp>
      <p:pic>
        <p:nvPicPr>
          <p:cNvPr id="5" name="Picture 4" descr="A map in the UNC Chapel Hill Master Plan which indicates existing and proposed facilities on roads on or adjacent to campus ">
            <a:extLst>
              <a:ext uri="{FF2B5EF4-FFF2-40B4-BE49-F238E27FC236}">
                <a16:creationId xmlns:a16="http://schemas.microsoft.com/office/drawing/2014/main" id="{4E617A82-3506-4BED-B9A0-DA60B573FFCD}"/>
              </a:ext>
            </a:extLst>
          </p:cNvPr>
          <p:cNvPicPr>
            <a:picLocks noChangeAspect="1"/>
          </p:cNvPicPr>
          <p:nvPr/>
        </p:nvPicPr>
        <p:blipFill>
          <a:blip r:embed="rId3"/>
          <a:stretch>
            <a:fillRect/>
          </a:stretch>
        </p:blipFill>
        <p:spPr>
          <a:xfrm>
            <a:off x="4029266" y="1326370"/>
            <a:ext cx="4248460" cy="2950074"/>
          </a:xfrm>
          <a:prstGeom prst="rect">
            <a:avLst/>
          </a:prstGeom>
        </p:spPr>
      </p:pic>
      <p:sp>
        <p:nvSpPr>
          <p:cNvPr id="6" name="TextBox 5">
            <a:extLst>
              <a:ext uri="{FF2B5EF4-FFF2-40B4-BE49-F238E27FC236}">
                <a16:creationId xmlns:a16="http://schemas.microsoft.com/office/drawing/2014/main" id="{DAAE21A6-FF52-4405-BF9C-C13767935A70}"/>
              </a:ext>
            </a:extLst>
          </p:cNvPr>
          <p:cNvSpPr txBox="1"/>
          <p:nvPr/>
        </p:nvSpPr>
        <p:spPr>
          <a:xfrm>
            <a:off x="5077534" y="4276444"/>
            <a:ext cx="3200192" cy="253916"/>
          </a:xfrm>
          <a:prstGeom prst="rect">
            <a:avLst/>
          </a:prstGeom>
          <a:noFill/>
        </p:spPr>
        <p:txBody>
          <a:bodyPr wrap="square" rtlCol="0">
            <a:spAutoFit/>
          </a:bodyPr>
          <a:lstStyle/>
          <a:p>
            <a:pPr algn="r"/>
            <a:r>
              <a:rPr lang="en-US" sz="1050" i="1" dirty="0"/>
              <a:t>UNC Chapel Hill Bike Master Plan</a:t>
            </a:r>
          </a:p>
        </p:txBody>
      </p:sp>
    </p:spTree>
    <p:extLst>
      <p:ext uri="{BB962C8B-B14F-4D97-AF65-F5344CB8AC3E}">
        <p14:creationId xmlns:p14="http://schemas.microsoft.com/office/powerpoint/2010/main" val="35585907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CC270-8BCE-4C7E-A9B7-202AC0131125}"/>
              </a:ext>
            </a:extLst>
          </p:cNvPr>
          <p:cNvSpPr>
            <a:spLocks noGrp="1"/>
          </p:cNvSpPr>
          <p:nvPr>
            <p:ph type="title"/>
          </p:nvPr>
        </p:nvSpPr>
        <p:spPr/>
        <p:txBody>
          <a:bodyPr/>
          <a:lstStyle/>
          <a:p>
            <a:r>
              <a:rPr lang="en-US" dirty="0"/>
              <a:t>2. Developing the Plan</a:t>
            </a:r>
          </a:p>
        </p:txBody>
      </p:sp>
      <p:sp>
        <p:nvSpPr>
          <p:cNvPr id="3" name="Content Placeholder 2">
            <a:extLst>
              <a:ext uri="{FF2B5EF4-FFF2-40B4-BE49-F238E27FC236}">
                <a16:creationId xmlns:a16="http://schemas.microsoft.com/office/drawing/2014/main" id="{FF6F8055-EF9A-4EDF-AA9B-0B980D9FD446}"/>
              </a:ext>
            </a:extLst>
          </p:cNvPr>
          <p:cNvSpPr>
            <a:spLocks noGrp="1"/>
          </p:cNvSpPr>
          <p:nvPr>
            <p:ph idx="1"/>
          </p:nvPr>
        </p:nvSpPr>
        <p:spPr/>
        <p:txBody>
          <a:bodyPr>
            <a:noAutofit/>
          </a:bodyPr>
          <a:lstStyle/>
          <a:p>
            <a:pPr marL="342900" lvl="1">
              <a:buClr>
                <a:schemeClr val="accent1"/>
              </a:buClr>
            </a:pPr>
            <a:r>
              <a:rPr lang="en-US" sz="2200" dirty="0">
                <a:solidFill>
                  <a:schemeClr val="tx1"/>
                </a:solidFill>
              </a:rPr>
              <a:t>Common steps</a:t>
            </a:r>
          </a:p>
          <a:p>
            <a:pPr marL="708660" lvl="2">
              <a:buClr>
                <a:schemeClr val="accent1"/>
              </a:buClr>
            </a:pPr>
            <a:r>
              <a:rPr lang="en-US" sz="2000" dirty="0">
                <a:solidFill>
                  <a:schemeClr val="tx2"/>
                </a:solidFill>
              </a:rPr>
              <a:t>Engaging the public</a:t>
            </a:r>
          </a:p>
          <a:p>
            <a:pPr marL="708660" lvl="2">
              <a:buClr>
                <a:schemeClr val="accent1"/>
              </a:buClr>
            </a:pPr>
            <a:r>
              <a:rPr lang="en-US" sz="2000" dirty="0">
                <a:solidFill>
                  <a:schemeClr val="tx2"/>
                </a:solidFill>
              </a:rPr>
              <a:t>Reviewing transportation and land use policies/regulations</a:t>
            </a:r>
          </a:p>
          <a:p>
            <a:pPr marL="708660" lvl="2">
              <a:buClr>
                <a:schemeClr val="accent1"/>
              </a:buClr>
            </a:pPr>
            <a:r>
              <a:rPr lang="en-US" sz="2000" dirty="0">
                <a:solidFill>
                  <a:schemeClr val="tx2"/>
                </a:solidFill>
              </a:rPr>
              <a:t>Identifying or creating supportive policy language</a:t>
            </a:r>
          </a:p>
          <a:p>
            <a:pPr marL="708660" lvl="2">
              <a:buClr>
                <a:schemeClr val="accent1"/>
              </a:buClr>
            </a:pPr>
            <a:r>
              <a:rPr lang="en-US" sz="2000" dirty="0">
                <a:solidFill>
                  <a:schemeClr val="tx2"/>
                </a:solidFill>
              </a:rPr>
              <a:t>Identifying and prioritizing improvements</a:t>
            </a:r>
          </a:p>
          <a:p>
            <a:pPr marL="708660" lvl="2">
              <a:buClr>
                <a:schemeClr val="accent1"/>
              </a:buClr>
            </a:pPr>
            <a:r>
              <a:rPr lang="en-US" sz="2000" dirty="0">
                <a:solidFill>
                  <a:schemeClr val="tx2"/>
                </a:solidFill>
              </a:rPr>
              <a:t>Establishing facility design procedures </a:t>
            </a:r>
          </a:p>
          <a:p>
            <a:pPr marL="708660" lvl="2">
              <a:buClr>
                <a:schemeClr val="accent1"/>
              </a:buClr>
            </a:pPr>
            <a:r>
              <a:rPr lang="en-US" sz="2000" dirty="0">
                <a:solidFill>
                  <a:schemeClr val="tx2"/>
                </a:solidFill>
              </a:rPr>
              <a:t>Assessing bicycle and pedestrian travel demand</a:t>
            </a:r>
          </a:p>
        </p:txBody>
      </p:sp>
      <p:sp>
        <p:nvSpPr>
          <p:cNvPr id="4" name="Slide Number Placeholder 3">
            <a:extLst>
              <a:ext uri="{FF2B5EF4-FFF2-40B4-BE49-F238E27FC236}">
                <a16:creationId xmlns:a16="http://schemas.microsoft.com/office/drawing/2014/main" id="{5B19FE0B-B18A-427E-8FE9-DEE76AB99086}"/>
              </a:ext>
            </a:extLst>
          </p:cNvPr>
          <p:cNvSpPr>
            <a:spLocks noGrp="1"/>
          </p:cNvSpPr>
          <p:nvPr>
            <p:ph type="sldNum" sz="quarter" idx="12"/>
          </p:nvPr>
        </p:nvSpPr>
        <p:spPr/>
        <p:txBody>
          <a:bodyPr/>
          <a:lstStyle/>
          <a:p>
            <a:fld id="{588A7B10-5B59-5847-A2D4-DA6B67CC2B64}" type="slidenum">
              <a:rPr lang="en-US" smtClean="0"/>
              <a:t>21</a:t>
            </a:fld>
            <a:endParaRPr lang="en-US"/>
          </a:p>
        </p:txBody>
      </p:sp>
    </p:spTree>
    <p:extLst>
      <p:ext uri="{BB962C8B-B14F-4D97-AF65-F5344CB8AC3E}">
        <p14:creationId xmlns:p14="http://schemas.microsoft.com/office/powerpoint/2010/main" val="5093179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CC270-8BCE-4C7E-A9B7-202AC0131125}"/>
              </a:ext>
            </a:extLst>
          </p:cNvPr>
          <p:cNvSpPr>
            <a:spLocks noGrp="1"/>
          </p:cNvSpPr>
          <p:nvPr>
            <p:ph type="title"/>
          </p:nvPr>
        </p:nvSpPr>
        <p:spPr/>
        <p:txBody>
          <a:bodyPr/>
          <a:lstStyle/>
          <a:p>
            <a:r>
              <a:rPr lang="en-US" dirty="0"/>
              <a:t>2. Developing the Plan</a:t>
            </a:r>
          </a:p>
        </p:txBody>
      </p:sp>
      <p:sp>
        <p:nvSpPr>
          <p:cNvPr id="3" name="Content Placeholder 2">
            <a:extLst>
              <a:ext uri="{FF2B5EF4-FFF2-40B4-BE49-F238E27FC236}">
                <a16:creationId xmlns:a16="http://schemas.microsoft.com/office/drawing/2014/main" id="{FF6F8055-EF9A-4EDF-AA9B-0B980D9FD446}"/>
              </a:ext>
            </a:extLst>
          </p:cNvPr>
          <p:cNvSpPr>
            <a:spLocks noGrp="1"/>
          </p:cNvSpPr>
          <p:nvPr>
            <p:ph idx="1"/>
          </p:nvPr>
        </p:nvSpPr>
        <p:spPr/>
        <p:txBody>
          <a:bodyPr>
            <a:noAutofit/>
          </a:bodyPr>
          <a:lstStyle/>
          <a:p>
            <a:pPr marL="342900" lvl="1">
              <a:buClr>
                <a:schemeClr val="accent1"/>
              </a:buClr>
            </a:pPr>
            <a:r>
              <a:rPr lang="en-US" sz="2200" dirty="0">
                <a:solidFill>
                  <a:schemeClr val="tx1"/>
                </a:solidFill>
              </a:rPr>
              <a:t>Common elements and content</a:t>
            </a:r>
          </a:p>
          <a:p>
            <a:pPr marL="708660" lvl="2">
              <a:buClr>
                <a:schemeClr val="accent1"/>
              </a:buClr>
            </a:pPr>
            <a:r>
              <a:rPr lang="en-US" sz="2000" dirty="0">
                <a:solidFill>
                  <a:schemeClr val="tx2"/>
                </a:solidFill>
              </a:rPr>
              <a:t>Vision, goals, objectives, policies, action items, measurable objectives, implementation schedule, and a monitoring and reporting strategy </a:t>
            </a:r>
          </a:p>
          <a:p>
            <a:pPr marL="982980" lvl="3">
              <a:buClr>
                <a:schemeClr val="accent1"/>
              </a:buClr>
            </a:pPr>
            <a:r>
              <a:rPr lang="en-US" sz="1800" dirty="0">
                <a:solidFill>
                  <a:schemeClr val="tx1"/>
                </a:solidFill>
              </a:rPr>
              <a:t>All internally consistent and cross-referenced</a:t>
            </a:r>
          </a:p>
          <a:p>
            <a:pPr marL="982980" lvl="3">
              <a:buClr>
                <a:schemeClr val="accent1"/>
              </a:buClr>
            </a:pPr>
            <a:r>
              <a:rPr lang="en-US" sz="1800" dirty="0">
                <a:solidFill>
                  <a:schemeClr val="tx1"/>
                </a:solidFill>
              </a:rPr>
              <a:t>Links to other relevant plans (external cross-references)</a:t>
            </a:r>
          </a:p>
          <a:p>
            <a:endParaRPr lang="en-US" dirty="0"/>
          </a:p>
        </p:txBody>
      </p:sp>
      <p:sp>
        <p:nvSpPr>
          <p:cNvPr id="4" name="Slide Number Placeholder 3">
            <a:extLst>
              <a:ext uri="{FF2B5EF4-FFF2-40B4-BE49-F238E27FC236}">
                <a16:creationId xmlns:a16="http://schemas.microsoft.com/office/drawing/2014/main" id="{5B19FE0B-B18A-427E-8FE9-DEE76AB99086}"/>
              </a:ext>
            </a:extLst>
          </p:cNvPr>
          <p:cNvSpPr>
            <a:spLocks noGrp="1"/>
          </p:cNvSpPr>
          <p:nvPr>
            <p:ph type="sldNum" sz="quarter" idx="12"/>
          </p:nvPr>
        </p:nvSpPr>
        <p:spPr/>
        <p:txBody>
          <a:bodyPr/>
          <a:lstStyle/>
          <a:p>
            <a:fld id="{588A7B10-5B59-5847-A2D4-DA6B67CC2B64}" type="slidenum">
              <a:rPr lang="en-US" smtClean="0"/>
              <a:t>22</a:t>
            </a:fld>
            <a:endParaRPr lang="en-US"/>
          </a:p>
        </p:txBody>
      </p:sp>
    </p:spTree>
    <p:extLst>
      <p:ext uri="{BB962C8B-B14F-4D97-AF65-F5344CB8AC3E}">
        <p14:creationId xmlns:p14="http://schemas.microsoft.com/office/powerpoint/2010/main" val="23306092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227BC-E4B0-4846-9BAB-0764768548BD}"/>
              </a:ext>
            </a:extLst>
          </p:cNvPr>
          <p:cNvSpPr>
            <a:spLocks noGrp="1"/>
          </p:cNvSpPr>
          <p:nvPr>
            <p:ph type="title"/>
          </p:nvPr>
        </p:nvSpPr>
        <p:spPr/>
        <p:txBody>
          <a:bodyPr/>
          <a:lstStyle/>
          <a:p>
            <a:r>
              <a:rPr lang="en-US" dirty="0"/>
              <a:t>2. Developing the Plan</a:t>
            </a:r>
          </a:p>
        </p:txBody>
      </p:sp>
      <p:sp>
        <p:nvSpPr>
          <p:cNvPr id="3" name="Content Placeholder 2">
            <a:extLst>
              <a:ext uri="{FF2B5EF4-FFF2-40B4-BE49-F238E27FC236}">
                <a16:creationId xmlns:a16="http://schemas.microsoft.com/office/drawing/2014/main" id="{0C040EA7-37F5-43C1-A328-DF59B7FBCCC0}"/>
              </a:ext>
            </a:extLst>
          </p:cNvPr>
          <p:cNvSpPr>
            <a:spLocks noGrp="1"/>
          </p:cNvSpPr>
          <p:nvPr>
            <p:ph idx="1"/>
          </p:nvPr>
        </p:nvSpPr>
        <p:spPr/>
        <p:txBody>
          <a:bodyPr>
            <a:normAutofit/>
          </a:bodyPr>
          <a:lstStyle/>
          <a:p>
            <a:r>
              <a:rPr lang="en-US" dirty="0"/>
              <a:t>Plan Introduction</a:t>
            </a:r>
          </a:p>
          <a:p>
            <a:pPr lvl="1"/>
            <a:r>
              <a:rPr lang="en-US" dirty="0"/>
              <a:t>Summary of the fact base</a:t>
            </a:r>
          </a:p>
          <a:p>
            <a:pPr lvl="1"/>
            <a:r>
              <a:rPr lang="en-US" dirty="0"/>
              <a:t>Plan/policy precedents and context</a:t>
            </a:r>
          </a:p>
          <a:p>
            <a:pPr lvl="1"/>
            <a:r>
              <a:rPr lang="en-US" dirty="0"/>
              <a:t>Public engagement process</a:t>
            </a:r>
          </a:p>
          <a:p>
            <a:pPr lvl="1"/>
            <a:r>
              <a:rPr lang="en-US" dirty="0"/>
              <a:t>Benefits of walking and biking</a:t>
            </a:r>
          </a:p>
          <a:p>
            <a:pPr lvl="1"/>
            <a:r>
              <a:rPr lang="en-US" dirty="0"/>
              <a:t>Stakeholder priorities/survey results</a:t>
            </a:r>
          </a:p>
          <a:p>
            <a:pPr lvl="1"/>
            <a:r>
              <a:rPr lang="en-US" dirty="0"/>
              <a:t>Plan process</a:t>
            </a:r>
          </a:p>
          <a:p>
            <a:pPr lvl="1"/>
            <a:r>
              <a:rPr lang="en-US" dirty="0"/>
              <a:t>How did we get here? Who paid for it?</a:t>
            </a:r>
          </a:p>
        </p:txBody>
      </p:sp>
      <p:sp>
        <p:nvSpPr>
          <p:cNvPr id="4" name="Slide Number Placeholder 3">
            <a:extLst>
              <a:ext uri="{FF2B5EF4-FFF2-40B4-BE49-F238E27FC236}">
                <a16:creationId xmlns:a16="http://schemas.microsoft.com/office/drawing/2014/main" id="{777C1E2D-606E-49F0-BE66-AAFA65772407}"/>
              </a:ext>
            </a:extLst>
          </p:cNvPr>
          <p:cNvSpPr>
            <a:spLocks noGrp="1"/>
          </p:cNvSpPr>
          <p:nvPr>
            <p:ph type="sldNum" sz="quarter" idx="12"/>
          </p:nvPr>
        </p:nvSpPr>
        <p:spPr/>
        <p:txBody>
          <a:bodyPr/>
          <a:lstStyle/>
          <a:p>
            <a:fld id="{588A7B10-5B59-5847-A2D4-DA6B67CC2B64}" type="slidenum">
              <a:rPr lang="en-US" smtClean="0"/>
              <a:t>23</a:t>
            </a:fld>
            <a:endParaRPr lang="en-US"/>
          </a:p>
        </p:txBody>
      </p:sp>
    </p:spTree>
    <p:extLst>
      <p:ext uri="{BB962C8B-B14F-4D97-AF65-F5344CB8AC3E}">
        <p14:creationId xmlns:p14="http://schemas.microsoft.com/office/powerpoint/2010/main" val="3193399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227BC-E4B0-4846-9BAB-0764768548BD}"/>
              </a:ext>
            </a:extLst>
          </p:cNvPr>
          <p:cNvSpPr>
            <a:spLocks noGrp="1"/>
          </p:cNvSpPr>
          <p:nvPr>
            <p:ph type="title"/>
          </p:nvPr>
        </p:nvSpPr>
        <p:spPr/>
        <p:txBody>
          <a:bodyPr/>
          <a:lstStyle/>
          <a:p>
            <a:r>
              <a:rPr lang="en-US" dirty="0"/>
              <a:t>2. Developing the Plan</a:t>
            </a:r>
          </a:p>
        </p:txBody>
      </p:sp>
      <p:sp>
        <p:nvSpPr>
          <p:cNvPr id="3" name="Content Placeholder 2">
            <a:extLst>
              <a:ext uri="{FF2B5EF4-FFF2-40B4-BE49-F238E27FC236}">
                <a16:creationId xmlns:a16="http://schemas.microsoft.com/office/drawing/2014/main" id="{0C040EA7-37F5-43C1-A328-DF59B7FBCCC0}"/>
              </a:ext>
            </a:extLst>
          </p:cNvPr>
          <p:cNvSpPr>
            <a:spLocks noGrp="1"/>
          </p:cNvSpPr>
          <p:nvPr>
            <p:ph idx="1"/>
          </p:nvPr>
        </p:nvSpPr>
        <p:spPr>
          <a:xfrm>
            <a:off x="359508" y="1200149"/>
            <a:ext cx="7620000" cy="3737372"/>
          </a:xfrm>
        </p:spPr>
        <p:txBody>
          <a:bodyPr>
            <a:normAutofit fontScale="92500"/>
          </a:bodyPr>
          <a:lstStyle/>
          <a:p>
            <a:pPr lvl="0"/>
            <a:r>
              <a:rPr lang="en-US" sz="2400" dirty="0"/>
              <a:t>Vision, goals, and objectives</a:t>
            </a:r>
          </a:p>
          <a:p>
            <a:pPr lvl="1"/>
            <a:r>
              <a:rPr lang="en-US" dirty="0"/>
              <a:t>Often two types of goals:</a:t>
            </a:r>
          </a:p>
          <a:p>
            <a:pPr marL="1120140" lvl="2" indent="-342900">
              <a:buClr>
                <a:schemeClr val="accent4"/>
              </a:buClr>
              <a:buFont typeface="+mj-lt"/>
              <a:buAutoNum type="arabicPeriod"/>
            </a:pPr>
            <a:r>
              <a:rPr lang="en-US" dirty="0"/>
              <a:t>Engineering, infrastructure, safety, and design focused</a:t>
            </a:r>
          </a:p>
          <a:p>
            <a:pPr marL="1120140" lvl="2" indent="-342900">
              <a:buClr>
                <a:schemeClr val="accent4"/>
              </a:buClr>
              <a:buFont typeface="+mj-lt"/>
              <a:buAutoNum type="arabicPeriod"/>
            </a:pPr>
            <a:r>
              <a:rPr lang="en-US" dirty="0"/>
              <a:t>Social equity, health, “active living” and economic development focused</a:t>
            </a:r>
          </a:p>
          <a:p>
            <a:pPr lvl="1"/>
            <a:r>
              <a:rPr lang="en-US" dirty="0"/>
              <a:t>A quality plan will:</a:t>
            </a:r>
          </a:p>
          <a:p>
            <a:pPr lvl="2">
              <a:buClr>
                <a:schemeClr val="accent4"/>
              </a:buClr>
            </a:pPr>
            <a:r>
              <a:rPr lang="en-US" dirty="0"/>
              <a:t>Identify objectives and goals that will assist and measure progress in achieving a community’s vision for the future</a:t>
            </a:r>
          </a:p>
          <a:p>
            <a:pPr lvl="2">
              <a:buClr>
                <a:schemeClr val="accent4"/>
              </a:buClr>
            </a:pPr>
            <a:r>
              <a:rPr lang="en-US" dirty="0"/>
              <a:t>Reflect community input and feedback through public engagement</a:t>
            </a:r>
          </a:p>
          <a:p>
            <a:pPr lvl="2">
              <a:buClr>
                <a:schemeClr val="accent4"/>
              </a:buClr>
            </a:pPr>
            <a:r>
              <a:rPr lang="en-US" dirty="0"/>
              <a:t>Be internally consistent and clearly cross-referenced</a:t>
            </a:r>
          </a:p>
          <a:p>
            <a:pPr lvl="2">
              <a:buClr>
                <a:schemeClr val="accent4"/>
              </a:buClr>
            </a:pPr>
            <a:r>
              <a:rPr lang="en-US" dirty="0"/>
              <a:t>Show pictures/examples that help explain the objectives and goals</a:t>
            </a:r>
          </a:p>
          <a:p>
            <a:pPr lvl="0"/>
            <a:endParaRPr lang="en-US" sz="2400" dirty="0"/>
          </a:p>
        </p:txBody>
      </p:sp>
      <p:sp>
        <p:nvSpPr>
          <p:cNvPr id="4" name="Slide Number Placeholder 3">
            <a:extLst>
              <a:ext uri="{FF2B5EF4-FFF2-40B4-BE49-F238E27FC236}">
                <a16:creationId xmlns:a16="http://schemas.microsoft.com/office/drawing/2014/main" id="{777C1E2D-606E-49F0-BE66-AAFA65772407}"/>
              </a:ext>
            </a:extLst>
          </p:cNvPr>
          <p:cNvSpPr>
            <a:spLocks noGrp="1"/>
          </p:cNvSpPr>
          <p:nvPr>
            <p:ph type="sldNum" sz="quarter" idx="12"/>
          </p:nvPr>
        </p:nvSpPr>
        <p:spPr/>
        <p:txBody>
          <a:bodyPr/>
          <a:lstStyle/>
          <a:p>
            <a:fld id="{588A7B10-5B59-5847-A2D4-DA6B67CC2B64}" type="slidenum">
              <a:rPr lang="en-US" smtClean="0"/>
              <a:t>24</a:t>
            </a:fld>
            <a:endParaRPr lang="en-US"/>
          </a:p>
        </p:txBody>
      </p:sp>
    </p:spTree>
    <p:extLst>
      <p:ext uri="{BB962C8B-B14F-4D97-AF65-F5344CB8AC3E}">
        <p14:creationId xmlns:p14="http://schemas.microsoft.com/office/powerpoint/2010/main" val="5907119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227BC-E4B0-4846-9BAB-0764768548BD}"/>
              </a:ext>
            </a:extLst>
          </p:cNvPr>
          <p:cNvSpPr>
            <a:spLocks noGrp="1"/>
          </p:cNvSpPr>
          <p:nvPr>
            <p:ph type="title"/>
          </p:nvPr>
        </p:nvSpPr>
        <p:spPr/>
        <p:txBody>
          <a:bodyPr/>
          <a:lstStyle/>
          <a:p>
            <a:r>
              <a:rPr lang="en-US" dirty="0"/>
              <a:t>2. Developing the Plan</a:t>
            </a:r>
          </a:p>
        </p:txBody>
      </p:sp>
      <p:sp>
        <p:nvSpPr>
          <p:cNvPr id="3" name="Content Placeholder 2">
            <a:extLst>
              <a:ext uri="{FF2B5EF4-FFF2-40B4-BE49-F238E27FC236}">
                <a16:creationId xmlns:a16="http://schemas.microsoft.com/office/drawing/2014/main" id="{0C040EA7-37F5-43C1-A328-DF59B7FBCCC0}"/>
              </a:ext>
            </a:extLst>
          </p:cNvPr>
          <p:cNvSpPr>
            <a:spLocks noGrp="1"/>
          </p:cNvSpPr>
          <p:nvPr>
            <p:ph idx="1"/>
          </p:nvPr>
        </p:nvSpPr>
        <p:spPr/>
        <p:txBody>
          <a:bodyPr>
            <a:normAutofit/>
          </a:bodyPr>
          <a:lstStyle/>
          <a:p>
            <a:pPr lvl="0"/>
            <a:r>
              <a:rPr lang="en-US" sz="2400" dirty="0"/>
              <a:t>Vision, Goals, and Objectives - Example</a:t>
            </a:r>
          </a:p>
          <a:p>
            <a:pPr lvl="1"/>
            <a:r>
              <a:rPr lang="en-US" dirty="0"/>
              <a:t>Vision: “Washington DC will be a city where any trip can be taken on foot safely and comfortably, and where roadways equally serve pedestrians, bicyclists, transit users, and motorists”</a:t>
            </a:r>
          </a:p>
          <a:p>
            <a:pPr lvl="1"/>
            <a:r>
              <a:rPr lang="en-US" dirty="0"/>
              <a:t>Goal: “Reduce number of pedestrians killed”</a:t>
            </a:r>
          </a:p>
          <a:p>
            <a:pPr lvl="1"/>
            <a:r>
              <a:rPr lang="en-US" dirty="0"/>
              <a:t>Objective: “Increase miles of bike lane from 25 to 40”</a:t>
            </a:r>
          </a:p>
          <a:p>
            <a:r>
              <a:rPr lang="en-US" sz="2400" dirty="0"/>
              <a:t>Be explicit about how objectives are connected to and will help achieve goals</a:t>
            </a:r>
          </a:p>
        </p:txBody>
      </p:sp>
      <p:sp>
        <p:nvSpPr>
          <p:cNvPr id="4" name="Slide Number Placeholder 3">
            <a:extLst>
              <a:ext uri="{FF2B5EF4-FFF2-40B4-BE49-F238E27FC236}">
                <a16:creationId xmlns:a16="http://schemas.microsoft.com/office/drawing/2014/main" id="{777C1E2D-606E-49F0-BE66-AAFA65772407}"/>
              </a:ext>
            </a:extLst>
          </p:cNvPr>
          <p:cNvSpPr>
            <a:spLocks noGrp="1"/>
          </p:cNvSpPr>
          <p:nvPr>
            <p:ph type="sldNum" sz="quarter" idx="12"/>
          </p:nvPr>
        </p:nvSpPr>
        <p:spPr/>
        <p:txBody>
          <a:bodyPr/>
          <a:lstStyle/>
          <a:p>
            <a:fld id="{588A7B10-5B59-5847-A2D4-DA6B67CC2B64}" type="slidenum">
              <a:rPr lang="en-US" smtClean="0"/>
              <a:t>25</a:t>
            </a:fld>
            <a:endParaRPr lang="en-US"/>
          </a:p>
        </p:txBody>
      </p:sp>
    </p:spTree>
    <p:extLst>
      <p:ext uri="{BB962C8B-B14F-4D97-AF65-F5344CB8AC3E}">
        <p14:creationId xmlns:p14="http://schemas.microsoft.com/office/powerpoint/2010/main" val="16622265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The Charlotte BIKES vision statement. Says &quot;Charlotte will offer an inclusive cycling environment where people of all ages and abilities can use their bikes for transportation, fitness, and fun. The city will work to extend bicycle infrastructure, education opportunities, and promotional events to all neighborhoods and households, striving for equitable and affordable mobility options that improve city-wide public health, support the local economy, and reduce automobile dependency in the Queen City.&quot;&#10;">
            <a:extLst>
              <a:ext uri="{FF2B5EF4-FFF2-40B4-BE49-F238E27FC236}">
                <a16:creationId xmlns:a16="http://schemas.microsoft.com/office/drawing/2014/main" id="{CB5A64B2-1E18-4745-B750-8E27ED1CA9D0}"/>
              </a:ext>
            </a:extLst>
          </p:cNvPr>
          <p:cNvPicPr>
            <a:picLocks noGrp="1" noChangeAspect="1"/>
          </p:cNvPicPr>
          <p:nvPr>
            <p:ph idx="1"/>
          </p:nvPr>
        </p:nvPicPr>
        <p:blipFill>
          <a:blip r:embed="rId3"/>
          <a:stretch>
            <a:fillRect/>
          </a:stretch>
        </p:blipFill>
        <p:spPr>
          <a:xfrm>
            <a:off x="1179117" y="296214"/>
            <a:ext cx="6116934" cy="4504386"/>
          </a:xfrm>
          <a:ln>
            <a:solidFill>
              <a:schemeClr val="accent1"/>
            </a:solidFill>
          </a:ln>
        </p:spPr>
      </p:pic>
      <p:sp>
        <p:nvSpPr>
          <p:cNvPr id="4" name="Slide Number Placeholder 3">
            <a:extLst>
              <a:ext uri="{FF2B5EF4-FFF2-40B4-BE49-F238E27FC236}">
                <a16:creationId xmlns:a16="http://schemas.microsoft.com/office/drawing/2014/main" id="{8F37CEBA-7AF4-482E-B143-87C3E62E7FD3}"/>
              </a:ext>
            </a:extLst>
          </p:cNvPr>
          <p:cNvSpPr>
            <a:spLocks noGrp="1"/>
          </p:cNvSpPr>
          <p:nvPr>
            <p:ph type="sldNum" sz="quarter" idx="12"/>
          </p:nvPr>
        </p:nvSpPr>
        <p:spPr/>
        <p:txBody>
          <a:bodyPr/>
          <a:lstStyle/>
          <a:p>
            <a:fld id="{588A7B10-5B59-5847-A2D4-DA6B67CC2B64}" type="slidenum">
              <a:rPr lang="en-US" smtClean="0"/>
              <a:t>26</a:t>
            </a:fld>
            <a:endParaRPr lang="en-US"/>
          </a:p>
        </p:txBody>
      </p:sp>
      <p:sp>
        <p:nvSpPr>
          <p:cNvPr id="7" name="TextBox 6">
            <a:extLst>
              <a:ext uri="{FF2B5EF4-FFF2-40B4-BE49-F238E27FC236}">
                <a16:creationId xmlns:a16="http://schemas.microsoft.com/office/drawing/2014/main" id="{C369C4FB-39F4-4A8E-B1F2-8DF98B89DBFB}"/>
              </a:ext>
            </a:extLst>
          </p:cNvPr>
          <p:cNvSpPr txBox="1"/>
          <p:nvPr/>
        </p:nvSpPr>
        <p:spPr>
          <a:xfrm>
            <a:off x="5002382" y="4800600"/>
            <a:ext cx="2324216" cy="253916"/>
          </a:xfrm>
          <a:prstGeom prst="rect">
            <a:avLst/>
          </a:prstGeom>
          <a:noFill/>
        </p:spPr>
        <p:txBody>
          <a:bodyPr wrap="square" rtlCol="0">
            <a:spAutoFit/>
          </a:bodyPr>
          <a:lstStyle/>
          <a:p>
            <a:pPr algn="r"/>
            <a:r>
              <a:rPr lang="en-US" sz="1050" i="1" dirty="0"/>
              <a:t>City of Charlotte BIKES Plan</a:t>
            </a:r>
          </a:p>
        </p:txBody>
      </p:sp>
    </p:spTree>
    <p:extLst>
      <p:ext uri="{BB962C8B-B14F-4D97-AF65-F5344CB8AC3E}">
        <p14:creationId xmlns:p14="http://schemas.microsoft.com/office/powerpoint/2010/main" val="3156542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Vision and Objectives for Chapel Hill Mobility Plan based on Public Input. The vision is &quot;Chapel Hill is a community wehre bicycling, walking, and taking transit are safe and convenient, everyday choices&quot;. The first objective is to Integrate System: expand and link walking, bicycling, and shared-use networks, and enhance connections to transit. The second objective is Remove Barriers: improve crossings between networks and to destinations, and integrate land use development. The third objective is reduce stress: create an environment where people of all ages and abilities feel safe and independently mobile. The fourth objective is to offer attractive choices: foster options that are comfortable, affordable, and efficient for residents and visitors alike. ">
            <a:extLst>
              <a:ext uri="{FF2B5EF4-FFF2-40B4-BE49-F238E27FC236}">
                <a16:creationId xmlns:a16="http://schemas.microsoft.com/office/drawing/2014/main" id="{A1EE849B-70F2-43B3-A3A7-917FCCF0C5ED}"/>
              </a:ext>
            </a:extLst>
          </p:cNvPr>
          <p:cNvPicPr>
            <a:picLocks noGrp="1" noChangeAspect="1"/>
          </p:cNvPicPr>
          <p:nvPr>
            <p:ph idx="1"/>
          </p:nvPr>
        </p:nvPicPr>
        <p:blipFill>
          <a:blip r:embed="rId3"/>
          <a:stretch>
            <a:fillRect/>
          </a:stretch>
        </p:blipFill>
        <p:spPr>
          <a:xfrm>
            <a:off x="643944" y="324721"/>
            <a:ext cx="7102856" cy="4475879"/>
          </a:xfrm>
          <a:ln>
            <a:solidFill>
              <a:schemeClr val="accent1"/>
            </a:solidFill>
          </a:ln>
          <a:effectLst>
            <a:softEdge rad="31750"/>
          </a:effectLst>
        </p:spPr>
      </p:pic>
      <p:sp>
        <p:nvSpPr>
          <p:cNvPr id="4" name="Slide Number Placeholder 3">
            <a:extLst>
              <a:ext uri="{FF2B5EF4-FFF2-40B4-BE49-F238E27FC236}">
                <a16:creationId xmlns:a16="http://schemas.microsoft.com/office/drawing/2014/main" id="{15176253-C5D9-4302-8615-0208B742AE64}"/>
              </a:ext>
            </a:extLst>
          </p:cNvPr>
          <p:cNvSpPr>
            <a:spLocks noGrp="1"/>
          </p:cNvSpPr>
          <p:nvPr>
            <p:ph type="sldNum" sz="quarter" idx="12"/>
          </p:nvPr>
        </p:nvSpPr>
        <p:spPr/>
        <p:txBody>
          <a:bodyPr/>
          <a:lstStyle/>
          <a:p>
            <a:fld id="{588A7B10-5B59-5847-A2D4-DA6B67CC2B64}" type="slidenum">
              <a:rPr lang="en-US" smtClean="0"/>
              <a:t>27</a:t>
            </a:fld>
            <a:endParaRPr lang="en-US"/>
          </a:p>
        </p:txBody>
      </p:sp>
      <p:sp>
        <p:nvSpPr>
          <p:cNvPr id="5" name="Rectangle 4">
            <a:extLst>
              <a:ext uri="{FF2B5EF4-FFF2-40B4-BE49-F238E27FC236}">
                <a16:creationId xmlns:a16="http://schemas.microsoft.com/office/drawing/2014/main" id="{7020F9D3-ACD5-4328-A0BB-E79DA5658B05}"/>
              </a:ext>
            </a:extLst>
          </p:cNvPr>
          <p:cNvSpPr/>
          <p:nvPr/>
        </p:nvSpPr>
        <p:spPr>
          <a:xfrm>
            <a:off x="5227984" y="4800600"/>
            <a:ext cx="2608665" cy="253916"/>
          </a:xfrm>
          <a:prstGeom prst="rect">
            <a:avLst/>
          </a:prstGeom>
        </p:spPr>
        <p:txBody>
          <a:bodyPr wrap="square">
            <a:spAutoFit/>
          </a:bodyPr>
          <a:lstStyle/>
          <a:p>
            <a:pPr algn="r"/>
            <a:r>
              <a:rPr lang="en-US" sz="1050" i="1" dirty="0"/>
              <a:t>Town of Chapel Hill Mobility Plan </a:t>
            </a:r>
          </a:p>
        </p:txBody>
      </p:sp>
    </p:spTree>
    <p:extLst>
      <p:ext uri="{BB962C8B-B14F-4D97-AF65-F5344CB8AC3E}">
        <p14:creationId xmlns:p14="http://schemas.microsoft.com/office/powerpoint/2010/main" val="23433725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227BC-E4B0-4846-9BAB-0764768548BD}"/>
              </a:ext>
            </a:extLst>
          </p:cNvPr>
          <p:cNvSpPr>
            <a:spLocks noGrp="1"/>
          </p:cNvSpPr>
          <p:nvPr>
            <p:ph type="title"/>
          </p:nvPr>
        </p:nvSpPr>
        <p:spPr/>
        <p:txBody>
          <a:bodyPr/>
          <a:lstStyle/>
          <a:p>
            <a:r>
              <a:rPr lang="en-US" dirty="0"/>
              <a:t>2. Developing the Plan</a:t>
            </a:r>
          </a:p>
        </p:txBody>
      </p:sp>
      <p:sp>
        <p:nvSpPr>
          <p:cNvPr id="3" name="Content Placeholder 2">
            <a:extLst>
              <a:ext uri="{FF2B5EF4-FFF2-40B4-BE49-F238E27FC236}">
                <a16:creationId xmlns:a16="http://schemas.microsoft.com/office/drawing/2014/main" id="{0C040EA7-37F5-43C1-A328-DF59B7FBCCC0}"/>
              </a:ext>
            </a:extLst>
          </p:cNvPr>
          <p:cNvSpPr>
            <a:spLocks noGrp="1"/>
          </p:cNvSpPr>
          <p:nvPr>
            <p:ph idx="1"/>
          </p:nvPr>
        </p:nvSpPr>
        <p:spPr/>
        <p:txBody>
          <a:bodyPr>
            <a:normAutofit/>
          </a:bodyPr>
          <a:lstStyle/>
          <a:p>
            <a:pPr lvl="0"/>
            <a:r>
              <a:rPr lang="en-US" sz="2400" dirty="0"/>
              <a:t>Build an information base</a:t>
            </a:r>
          </a:p>
          <a:p>
            <a:pPr lvl="1"/>
            <a:r>
              <a:rPr lang="en-US" sz="2200" dirty="0"/>
              <a:t>Existing conditions</a:t>
            </a:r>
          </a:p>
          <a:p>
            <a:pPr lvl="2"/>
            <a:r>
              <a:rPr lang="en-US" sz="2000" dirty="0"/>
              <a:t>Mode share, safety, facility extent/inventory, relevant laws</a:t>
            </a:r>
          </a:p>
          <a:p>
            <a:pPr lvl="1"/>
            <a:r>
              <a:rPr lang="en-US" sz="2200" dirty="0"/>
              <a:t>Previous plans</a:t>
            </a:r>
          </a:p>
          <a:p>
            <a:pPr lvl="1"/>
            <a:r>
              <a:rPr lang="en-US" sz="2200" dirty="0"/>
              <a:t>Maps and analysis</a:t>
            </a:r>
          </a:p>
          <a:p>
            <a:pPr lvl="1"/>
            <a:r>
              <a:rPr lang="en-US" sz="2200" dirty="0"/>
              <a:t>Priority corridors</a:t>
            </a:r>
          </a:p>
          <a:p>
            <a:pPr lvl="1"/>
            <a:r>
              <a:rPr lang="en-US" sz="2200" dirty="0"/>
              <a:t>Other plans</a:t>
            </a:r>
          </a:p>
          <a:p>
            <a:pPr lvl="2"/>
            <a:r>
              <a:rPr lang="en-US" sz="2000" dirty="0"/>
              <a:t>Land use, transportation, health, small area</a:t>
            </a:r>
          </a:p>
        </p:txBody>
      </p:sp>
      <p:sp>
        <p:nvSpPr>
          <p:cNvPr id="4" name="Slide Number Placeholder 3">
            <a:extLst>
              <a:ext uri="{FF2B5EF4-FFF2-40B4-BE49-F238E27FC236}">
                <a16:creationId xmlns:a16="http://schemas.microsoft.com/office/drawing/2014/main" id="{777C1E2D-606E-49F0-BE66-AAFA65772407}"/>
              </a:ext>
            </a:extLst>
          </p:cNvPr>
          <p:cNvSpPr>
            <a:spLocks noGrp="1"/>
          </p:cNvSpPr>
          <p:nvPr>
            <p:ph type="sldNum" sz="quarter" idx="12"/>
          </p:nvPr>
        </p:nvSpPr>
        <p:spPr/>
        <p:txBody>
          <a:bodyPr/>
          <a:lstStyle/>
          <a:p>
            <a:fld id="{588A7B10-5B59-5847-A2D4-DA6B67CC2B64}" type="slidenum">
              <a:rPr lang="en-US" smtClean="0"/>
              <a:t>28</a:t>
            </a:fld>
            <a:endParaRPr lang="en-US"/>
          </a:p>
        </p:txBody>
      </p:sp>
    </p:spTree>
    <p:extLst>
      <p:ext uri="{BB962C8B-B14F-4D97-AF65-F5344CB8AC3E}">
        <p14:creationId xmlns:p14="http://schemas.microsoft.com/office/powerpoint/2010/main" val="25437423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227BC-E4B0-4846-9BAB-0764768548BD}"/>
              </a:ext>
            </a:extLst>
          </p:cNvPr>
          <p:cNvSpPr>
            <a:spLocks noGrp="1"/>
          </p:cNvSpPr>
          <p:nvPr>
            <p:ph type="title"/>
          </p:nvPr>
        </p:nvSpPr>
        <p:spPr>
          <a:xfrm>
            <a:off x="366472" y="205979"/>
            <a:ext cx="7409935" cy="857250"/>
          </a:xfrm>
        </p:spPr>
        <p:txBody>
          <a:bodyPr/>
          <a:lstStyle/>
          <a:p>
            <a:r>
              <a:rPr lang="en-US" dirty="0"/>
              <a:t>2. Developing the Plan</a:t>
            </a:r>
          </a:p>
        </p:txBody>
      </p:sp>
      <p:sp>
        <p:nvSpPr>
          <p:cNvPr id="3" name="Content Placeholder 2">
            <a:extLst>
              <a:ext uri="{FF2B5EF4-FFF2-40B4-BE49-F238E27FC236}">
                <a16:creationId xmlns:a16="http://schemas.microsoft.com/office/drawing/2014/main" id="{0C040EA7-37F5-43C1-A328-DF59B7FBCCC0}"/>
              </a:ext>
            </a:extLst>
          </p:cNvPr>
          <p:cNvSpPr>
            <a:spLocks noGrp="1"/>
          </p:cNvSpPr>
          <p:nvPr>
            <p:ph idx="1"/>
          </p:nvPr>
        </p:nvSpPr>
        <p:spPr>
          <a:xfrm>
            <a:off x="359508" y="1200149"/>
            <a:ext cx="7620000" cy="3737371"/>
          </a:xfrm>
        </p:spPr>
        <p:txBody>
          <a:bodyPr>
            <a:normAutofit fontScale="92500" lnSpcReduction="20000"/>
          </a:bodyPr>
          <a:lstStyle/>
          <a:p>
            <a:pPr marL="114300" lvl="0" indent="0">
              <a:buNone/>
            </a:pPr>
            <a:r>
              <a:rPr lang="en-US" sz="2600" dirty="0"/>
              <a:t>Plan Recommendations </a:t>
            </a:r>
          </a:p>
          <a:p>
            <a:pPr lvl="0"/>
            <a:r>
              <a:rPr lang="en-US" sz="2400" dirty="0"/>
              <a:t>Policies</a:t>
            </a:r>
          </a:p>
          <a:p>
            <a:pPr lvl="0"/>
            <a:r>
              <a:rPr lang="en-US" sz="2400" dirty="0"/>
              <a:t>Programs/projects</a:t>
            </a:r>
          </a:p>
          <a:p>
            <a:pPr lvl="1"/>
            <a:r>
              <a:rPr lang="en-US" sz="2200" dirty="0"/>
              <a:t>Education</a:t>
            </a:r>
          </a:p>
          <a:p>
            <a:pPr lvl="1"/>
            <a:r>
              <a:rPr lang="en-US" sz="2200" dirty="0"/>
              <a:t>Enforcement</a:t>
            </a:r>
          </a:p>
          <a:p>
            <a:pPr lvl="1"/>
            <a:r>
              <a:rPr lang="en-US" sz="2200" dirty="0"/>
              <a:t>Encouragement</a:t>
            </a:r>
          </a:p>
          <a:p>
            <a:pPr lvl="1"/>
            <a:r>
              <a:rPr lang="en-US" sz="2200" dirty="0"/>
              <a:t>Engineering </a:t>
            </a:r>
          </a:p>
          <a:p>
            <a:pPr lvl="0"/>
            <a:r>
              <a:rPr lang="en-US" sz="2400" dirty="0"/>
              <a:t>Show connection to goals/objectives</a:t>
            </a:r>
          </a:p>
          <a:p>
            <a:pPr lvl="0"/>
            <a:r>
              <a:rPr lang="en-US" sz="2400" dirty="0"/>
              <a:t>Tie to existing conditions</a:t>
            </a:r>
          </a:p>
          <a:p>
            <a:pPr lvl="0"/>
            <a:r>
              <a:rPr lang="en-US" sz="2400" dirty="0"/>
              <a:t>Involve stakeholders in prioritizing actions</a:t>
            </a:r>
          </a:p>
          <a:p>
            <a:pPr lvl="0"/>
            <a:r>
              <a:rPr lang="en-US" sz="2400" dirty="0"/>
              <a:t>Include plans for data collection/evaluation</a:t>
            </a:r>
          </a:p>
        </p:txBody>
      </p:sp>
      <p:sp>
        <p:nvSpPr>
          <p:cNvPr id="4" name="Slide Number Placeholder 3">
            <a:extLst>
              <a:ext uri="{FF2B5EF4-FFF2-40B4-BE49-F238E27FC236}">
                <a16:creationId xmlns:a16="http://schemas.microsoft.com/office/drawing/2014/main" id="{777C1E2D-606E-49F0-BE66-AAFA65772407}"/>
              </a:ext>
            </a:extLst>
          </p:cNvPr>
          <p:cNvSpPr>
            <a:spLocks noGrp="1"/>
          </p:cNvSpPr>
          <p:nvPr>
            <p:ph type="sldNum" sz="quarter" idx="12"/>
          </p:nvPr>
        </p:nvSpPr>
        <p:spPr/>
        <p:txBody>
          <a:bodyPr/>
          <a:lstStyle/>
          <a:p>
            <a:fld id="{588A7B10-5B59-5847-A2D4-DA6B67CC2B64}" type="slidenum">
              <a:rPr lang="en-US" smtClean="0"/>
              <a:t>29</a:t>
            </a:fld>
            <a:endParaRPr lang="en-US"/>
          </a:p>
        </p:txBody>
      </p:sp>
    </p:spTree>
    <p:extLst>
      <p:ext uri="{BB962C8B-B14F-4D97-AF65-F5344CB8AC3E}">
        <p14:creationId xmlns:p14="http://schemas.microsoft.com/office/powerpoint/2010/main" val="31723786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2E74B3-F2F4-4D59-90E3-C0F9E3B6B090}"/>
              </a:ext>
            </a:extLst>
          </p:cNvPr>
          <p:cNvSpPr>
            <a:spLocks noGrp="1"/>
          </p:cNvSpPr>
          <p:nvPr>
            <p:ph type="title"/>
          </p:nvPr>
        </p:nvSpPr>
        <p:spPr/>
        <p:txBody>
          <a:bodyPr/>
          <a:lstStyle/>
          <a:p>
            <a:r>
              <a:rPr lang="en-US" dirty="0"/>
              <a:t>What is a Plan?</a:t>
            </a:r>
          </a:p>
        </p:txBody>
      </p:sp>
      <p:sp>
        <p:nvSpPr>
          <p:cNvPr id="3" name="Content Placeholder 2">
            <a:extLst>
              <a:ext uri="{FF2B5EF4-FFF2-40B4-BE49-F238E27FC236}">
                <a16:creationId xmlns:a16="http://schemas.microsoft.com/office/drawing/2014/main" id="{76BBCF20-7CB5-450B-833D-649E4E6B27BA}"/>
              </a:ext>
            </a:extLst>
          </p:cNvPr>
          <p:cNvSpPr>
            <a:spLocks noGrp="1"/>
          </p:cNvSpPr>
          <p:nvPr>
            <p:ph idx="1"/>
          </p:nvPr>
        </p:nvSpPr>
        <p:spPr/>
        <p:txBody>
          <a:bodyPr/>
          <a:lstStyle/>
          <a:p>
            <a:r>
              <a:rPr lang="en-US" sz="2400" dirty="0"/>
              <a:t>A document used by the implementing agency as a roadmap for action</a:t>
            </a:r>
          </a:p>
          <a:p>
            <a:pPr lvl="0"/>
            <a:r>
              <a:rPr lang="en-US" sz="2400" dirty="0"/>
              <a:t>The plan should:</a:t>
            </a:r>
          </a:p>
          <a:p>
            <a:pPr lvl="1"/>
            <a:r>
              <a:rPr lang="en-US" dirty="0"/>
              <a:t>Establish a baseline</a:t>
            </a:r>
          </a:p>
          <a:p>
            <a:pPr lvl="1"/>
            <a:r>
              <a:rPr lang="en-US" dirty="0"/>
              <a:t>Outline goals, objectives, and strategies to achieve them</a:t>
            </a:r>
          </a:p>
          <a:p>
            <a:pPr lvl="1"/>
            <a:r>
              <a:rPr lang="en-US" dirty="0"/>
              <a:t>Make specific design recommendations</a:t>
            </a:r>
          </a:p>
          <a:p>
            <a:pPr lvl="1"/>
            <a:r>
              <a:rPr lang="en-US" dirty="0"/>
              <a:t>Identify or establish supportive policy language</a:t>
            </a:r>
          </a:p>
          <a:p>
            <a:pPr lvl="1"/>
            <a:r>
              <a:rPr lang="en-US" dirty="0"/>
              <a:t>Set a process for implementation, monitoring, and reporting</a:t>
            </a:r>
          </a:p>
          <a:p>
            <a:r>
              <a:rPr lang="en-US" dirty="0"/>
              <a:t>Plans and policies work together to achieve shared goals</a:t>
            </a:r>
          </a:p>
        </p:txBody>
      </p:sp>
      <p:sp>
        <p:nvSpPr>
          <p:cNvPr id="4" name="Slide Number Placeholder 3">
            <a:extLst>
              <a:ext uri="{FF2B5EF4-FFF2-40B4-BE49-F238E27FC236}">
                <a16:creationId xmlns:a16="http://schemas.microsoft.com/office/drawing/2014/main" id="{0287CE7E-BC84-4613-8940-A6E746DC6B4F}"/>
              </a:ext>
            </a:extLst>
          </p:cNvPr>
          <p:cNvSpPr>
            <a:spLocks noGrp="1"/>
          </p:cNvSpPr>
          <p:nvPr>
            <p:ph type="sldNum" sz="quarter" idx="12"/>
          </p:nvPr>
        </p:nvSpPr>
        <p:spPr/>
        <p:txBody>
          <a:bodyPr/>
          <a:lstStyle/>
          <a:p>
            <a:fld id="{588A7B10-5B59-5847-A2D4-DA6B67CC2B64}" type="slidenum">
              <a:rPr lang="en-US" smtClean="0"/>
              <a:t>3</a:t>
            </a:fld>
            <a:endParaRPr lang="en-US"/>
          </a:p>
        </p:txBody>
      </p:sp>
    </p:spTree>
    <p:extLst>
      <p:ext uri="{BB962C8B-B14F-4D97-AF65-F5344CB8AC3E}">
        <p14:creationId xmlns:p14="http://schemas.microsoft.com/office/powerpoint/2010/main" val="215290483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4B5A8-DA41-45D5-B248-8EC65878BC1C}"/>
              </a:ext>
            </a:extLst>
          </p:cNvPr>
          <p:cNvSpPr>
            <a:spLocks noGrp="1"/>
          </p:cNvSpPr>
          <p:nvPr>
            <p:ph type="title"/>
          </p:nvPr>
        </p:nvSpPr>
        <p:spPr/>
        <p:txBody>
          <a:bodyPr/>
          <a:lstStyle/>
          <a:p>
            <a:r>
              <a:rPr lang="en-US" dirty="0"/>
              <a:t>2. Developing the Plan</a:t>
            </a:r>
          </a:p>
        </p:txBody>
      </p:sp>
      <p:sp>
        <p:nvSpPr>
          <p:cNvPr id="3" name="Content Placeholder 2">
            <a:extLst>
              <a:ext uri="{FF2B5EF4-FFF2-40B4-BE49-F238E27FC236}">
                <a16:creationId xmlns:a16="http://schemas.microsoft.com/office/drawing/2014/main" id="{9945F5D2-70E9-43B5-AE10-AFD0ACF45C4A}"/>
              </a:ext>
            </a:extLst>
          </p:cNvPr>
          <p:cNvSpPr>
            <a:spLocks noGrp="1"/>
          </p:cNvSpPr>
          <p:nvPr>
            <p:ph idx="1"/>
          </p:nvPr>
        </p:nvSpPr>
        <p:spPr>
          <a:xfrm>
            <a:off x="359508" y="1200150"/>
            <a:ext cx="4977805" cy="3600450"/>
          </a:xfrm>
        </p:spPr>
        <p:txBody>
          <a:bodyPr/>
          <a:lstStyle/>
          <a:p>
            <a:r>
              <a:rPr lang="en-US" dirty="0"/>
              <a:t>Drafting the actual plan</a:t>
            </a:r>
          </a:p>
          <a:p>
            <a:pPr lvl="1"/>
            <a:r>
              <a:rPr lang="en-US" b="1" dirty="0"/>
              <a:t>Often underestimated –</a:t>
            </a:r>
            <a:r>
              <a:rPr lang="en-US" dirty="0"/>
              <a:t> This step includes writing, graphics, map-making, layout, cross-checking, referencing, proofreading</a:t>
            </a:r>
          </a:p>
          <a:p>
            <a:pPr lvl="1"/>
            <a:r>
              <a:rPr lang="en-US" dirty="0"/>
              <a:t>Share drafts with stakeholders, and establish plan for how feedback will be incorporated into final versions</a:t>
            </a:r>
          </a:p>
          <a:p>
            <a:pPr lvl="1"/>
            <a:endParaRPr lang="en-US" dirty="0"/>
          </a:p>
        </p:txBody>
      </p:sp>
      <p:sp>
        <p:nvSpPr>
          <p:cNvPr id="4" name="Slide Number Placeholder 3">
            <a:extLst>
              <a:ext uri="{FF2B5EF4-FFF2-40B4-BE49-F238E27FC236}">
                <a16:creationId xmlns:a16="http://schemas.microsoft.com/office/drawing/2014/main" id="{B9E54762-7EDB-4ED5-8EDF-3742C25A490B}"/>
              </a:ext>
            </a:extLst>
          </p:cNvPr>
          <p:cNvSpPr>
            <a:spLocks noGrp="1"/>
          </p:cNvSpPr>
          <p:nvPr>
            <p:ph type="sldNum" sz="quarter" idx="12"/>
          </p:nvPr>
        </p:nvSpPr>
        <p:spPr/>
        <p:txBody>
          <a:bodyPr/>
          <a:lstStyle/>
          <a:p>
            <a:fld id="{588A7B10-5B59-5847-A2D4-DA6B67CC2B64}" type="slidenum">
              <a:rPr lang="en-US" smtClean="0"/>
              <a:t>30</a:t>
            </a:fld>
            <a:endParaRPr lang="en-US"/>
          </a:p>
        </p:txBody>
      </p:sp>
      <p:sp>
        <p:nvSpPr>
          <p:cNvPr id="5" name="Rectangle 4">
            <a:extLst>
              <a:ext uri="{FF2B5EF4-FFF2-40B4-BE49-F238E27FC236}">
                <a16:creationId xmlns:a16="http://schemas.microsoft.com/office/drawing/2014/main" id="{79EE3B47-2A09-49DB-BE66-E95A681478AD}"/>
              </a:ext>
            </a:extLst>
          </p:cNvPr>
          <p:cNvSpPr/>
          <p:nvPr/>
        </p:nvSpPr>
        <p:spPr>
          <a:xfrm rot="1515178">
            <a:off x="4908721" y="2063919"/>
            <a:ext cx="3269884" cy="1015663"/>
          </a:xfrm>
          <a:prstGeom prst="rect">
            <a:avLst/>
          </a:prstGeom>
          <a:noFill/>
        </p:spPr>
        <p:txBody>
          <a:bodyPr wrap="square" lIns="91440" tIns="45720" rIns="91440" bIns="45720">
            <a:spAutoFit/>
          </a:bodyPr>
          <a:lstStyle/>
          <a:p>
            <a:pPr algn="ctr"/>
            <a:r>
              <a:rPr lang="en-US" sz="6000" b="1" dirty="0">
                <a:ln w="12700">
                  <a:solidFill>
                    <a:schemeClr val="accent1"/>
                  </a:solidFill>
                  <a:prstDash val="solid"/>
                </a:ln>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l="50000" t="50000" r="50000" b="50000"/>
                  </a:path>
                  <a:tileRect/>
                </a:gradFill>
                <a:effectLst>
                  <a:outerShdw dist="38100" dir="2640000" algn="bl" rotWithShape="0">
                    <a:schemeClr val="accent1"/>
                  </a:outerShdw>
                </a:effectLst>
                <a:latin typeface="Times New Roman" panose="02020603050405020304" pitchFamily="18" charset="0"/>
                <a:cs typeface="Times New Roman" panose="02020603050405020304" pitchFamily="18" charset="0"/>
              </a:rPr>
              <a:t>DRAFT</a:t>
            </a:r>
          </a:p>
        </p:txBody>
      </p:sp>
    </p:spTree>
    <p:extLst>
      <p:ext uri="{BB962C8B-B14F-4D97-AF65-F5344CB8AC3E}">
        <p14:creationId xmlns:p14="http://schemas.microsoft.com/office/powerpoint/2010/main" val="34129947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227BC-E4B0-4846-9BAB-0764768548BD}"/>
              </a:ext>
            </a:extLst>
          </p:cNvPr>
          <p:cNvSpPr>
            <a:spLocks noGrp="1"/>
          </p:cNvSpPr>
          <p:nvPr>
            <p:ph type="title"/>
          </p:nvPr>
        </p:nvSpPr>
        <p:spPr/>
        <p:txBody>
          <a:bodyPr/>
          <a:lstStyle/>
          <a:p>
            <a:r>
              <a:rPr lang="en-US" dirty="0"/>
              <a:t>3. Implementing the Plan</a:t>
            </a:r>
          </a:p>
        </p:txBody>
      </p:sp>
      <p:sp>
        <p:nvSpPr>
          <p:cNvPr id="3" name="Content Placeholder 2">
            <a:extLst>
              <a:ext uri="{FF2B5EF4-FFF2-40B4-BE49-F238E27FC236}">
                <a16:creationId xmlns:a16="http://schemas.microsoft.com/office/drawing/2014/main" id="{0C040EA7-37F5-43C1-A328-DF59B7FBCCC0}"/>
              </a:ext>
            </a:extLst>
          </p:cNvPr>
          <p:cNvSpPr>
            <a:spLocks noGrp="1"/>
          </p:cNvSpPr>
          <p:nvPr>
            <p:ph idx="1"/>
          </p:nvPr>
        </p:nvSpPr>
        <p:spPr/>
        <p:txBody>
          <a:bodyPr>
            <a:normAutofit lnSpcReduction="10000"/>
          </a:bodyPr>
          <a:lstStyle/>
          <a:p>
            <a:r>
              <a:rPr lang="en-US" sz="2000" dirty="0"/>
              <a:t>Get the plan adopted</a:t>
            </a:r>
          </a:p>
          <a:p>
            <a:r>
              <a:rPr lang="en-US" sz="2000" dirty="0"/>
              <a:t>Deploy accountability strategies</a:t>
            </a:r>
          </a:p>
          <a:p>
            <a:pPr lvl="1"/>
            <a:r>
              <a:rPr lang="en-US" sz="1800" dirty="0"/>
              <a:t>Within agency</a:t>
            </a:r>
          </a:p>
          <a:p>
            <a:pPr lvl="1"/>
            <a:r>
              <a:rPr lang="en-US" sz="1800" dirty="0"/>
              <a:t>With outside partners</a:t>
            </a:r>
          </a:p>
          <a:p>
            <a:pPr lvl="1"/>
            <a:r>
              <a:rPr lang="en-US" sz="1800" dirty="0"/>
              <a:t>In coordination with advocacy groups</a:t>
            </a:r>
          </a:p>
          <a:p>
            <a:r>
              <a:rPr lang="en-US" sz="2000" dirty="0"/>
              <a:t>Secure funding</a:t>
            </a:r>
          </a:p>
          <a:p>
            <a:pPr lvl="1"/>
            <a:r>
              <a:rPr lang="en-US" sz="1800" dirty="0"/>
              <a:t>Routine accommodation and special funding</a:t>
            </a:r>
          </a:p>
          <a:p>
            <a:pPr lvl="1"/>
            <a:r>
              <a:rPr lang="en-US" sz="1800" dirty="0"/>
              <a:t>Data collection</a:t>
            </a:r>
          </a:p>
          <a:p>
            <a:r>
              <a:rPr lang="en-US" sz="2000" dirty="0"/>
              <a:t>Conduct evaluation and performance monitoring</a:t>
            </a:r>
          </a:p>
          <a:p>
            <a:pPr lvl="1"/>
            <a:r>
              <a:rPr lang="en-US" sz="1800" dirty="0"/>
              <a:t>Performance measures (baseline and target)</a:t>
            </a:r>
          </a:p>
          <a:p>
            <a:pPr lvl="1"/>
            <a:r>
              <a:rPr lang="en-US" sz="1800" dirty="0"/>
              <a:t>Timeline (short, medium, long term)</a:t>
            </a:r>
          </a:p>
        </p:txBody>
      </p:sp>
      <p:sp>
        <p:nvSpPr>
          <p:cNvPr id="4" name="Slide Number Placeholder 3">
            <a:extLst>
              <a:ext uri="{FF2B5EF4-FFF2-40B4-BE49-F238E27FC236}">
                <a16:creationId xmlns:a16="http://schemas.microsoft.com/office/drawing/2014/main" id="{777C1E2D-606E-49F0-BE66-AAFA65772407}"/>
              </a:ext>
            </a:extLst>
          </p:cNvPr>
          <p:cNvSpPr>
            <a:spLocks noGrp="1"/>
          </p:cNvSpPr>
          <p:nvPr>
            <p:ph type="sldNum" sz="quarter" idx="12"/>
          </p:nvPr>
        </p:nvSpPr>
        <p:spPr/>
        <p:txBody>
          <a:bodyPr/>
          <a:lstStyle/>
          <a:p>
            <a:fld id="{588A7B10-5B59-5847-A2D4-DA6B67CC2B64}" type="slidenum">
              <a:rPr lang="en-US" smtClean="0"/>
              <a:t>31</a:t>
            </a:fld>
            <a:endParaRPr lang="en-US"/>
          </a:p>
        </p:txBody>
      </p:sp>
    </p:spTree>
    <p:extLst>
      <p:ext uri="{BB962C8B-B14F-4D97-AF65-F5344CB8AC3E}">
        <p14:creationId xmlns:p14="http://schemas.microsoft.com/office/powerpoint/2010/main" val="5403788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227BC-E4B0-4846-9BAB-0764768548BD}"/>
              </a:ext>
            </a:extLst>
          </p:cNvPr>
          <p:cNvSpPr>
            <a:spLocks noGrp="1"/>
          </p:cNvSpPr>
          <p:nvPr>
            <p:ph type="title"/>
          </p:nvPr>
        </p:nvSpPr>
        <p:spPr/>
        <p:txBody>
          <a:bodyPr/>
          <a:lstStyle/>
          <a:p>
            <a:r>
              <a:rPr lang="en-US" dirty="0"/>
              <a:t>3. Implementing the Plan</a:t>
            </a:r>
          </a:p>
        </p:txBody>
      </p:sp>
      <p:sp>
        <p:nvSpPr>
          <p:cNvPr id="3" name="Content Placeholder 2">
            <a:extLst>
              <a:ext uri="{FF2B5EF4-FFF2-40B4-BE49-F238E27FC236}">
                <a16:creationId xmlns:a16="http://schemas.microsoft.com/office/drawing/2014/main" id="{0C040EA7-37F5-43C1-A328-DF59B7FBCCC0}"/>
              </a:ext>
            </a:extLst>
          </p:cNvPr>
          <p:cNvSpPr>
            <a:spLocks noGrp="1"/>
          </p:cNvSpPr>
          <p:nvPr>
            <p:ph idx="1"/>
          </p:nvPr>
        </p:nvSpPr>
        <p:spPr/>
        <p:txBody>
          <a:bodyPr>
            <a:normAutofit/>
          </a:bodyPr>
          <a:lstStyle/>
          <a:p>
            <a:r>
              <a:rPr lang="en-US" dirty="0"/>
              <a:t>Updating</a:t>
            </a:r>
          </a:p>
          <a:p>
            <a:pPr lvl="1"/>
            <a:r>
              <a:rPr lang="en-US" dirty="0"/>
              <a:t>In accordance with update plan</a:t>
            </a:r>
          </a:p>
          <a:p>
            <a:r>
              <a:rPr lang="en-US" dirty="0"/>
              <a:t>Develop an annual work plan</a:t>
            </a:r>
          </a:p>
          <a:p>
            <a:r>
              <a:rPr lang="en-US" dirty="0"/>
              <a:t>Continue public outreach efforts</a:t>
            </a:r>
          </a:p>
          <a:p>
            <a:r>
              <a:rPr lang="en-US" dirty="0"/>
              <a:t>Document successes and failures</a:t>
            </a:r>
          </a:p>
          <a:p>
            <a:pPr lvl="1"/>
            <a:r>
              <a:rPr lang="en-US" dirty="0"/>
              <a:t>Must be publicly available</a:t>
            </a:r>
          </a:p>
        </p:txBody>
      </p:sp>
      <p:sp>
        <p:nvSpPr>
          <p:cNvPr id="4" name="Slide Number Placeholder 3">
            <a:extLst>
              <a:ext uri="{FF2B5EF4-FFF2-40B4-BE49-F238E27FC236}">
                <a16:creationId xmlns:a16="http://schemas.microsoft.com/office/drawing/2014/main" id="{777C1E2D-606E-49F0-BE66-AAFA65772407}"/>
              </a:ext>
            </a:extLst>
          </p:cNvPr>
          <p:cNvSpPr>
            <a:spLocks noGrp="1"/>
          </p:cNvSpPr>
          <p:nvPr>
            <p:ph type="sldNum" sz="quarter" idx="12"/>
          </p:nvPr>
        </p:nvSpPr>
        <p:spPr/>
        <p:txBody>
          <a:bodyPr/>
          <a:lstStyle/>
          <a:p>
            <a:fld id="{588A7B10-5B59-5847-A2D4-DA6B67CC2B64}" type="slidenum">
              <a:rPr lang="en-US" smtClean="0"/>
              <a:t>32</a:t>
            </a:fld>
            <a:endParaRPr lang="en-US"/>
          </a:p>
        </p:txBody>
      </p:sp>
    </p:spTree>
    <p:extLst>
      <p:ext uri="{BB962C8B-B14F-4D97-AF65-F5344CB8AC3E}">
        <p14:creationId xmlns:p14="http://schemas.microsoft.com/office/powerpoint/2010/main" val="33055379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227BC-E4B0-4846-9BAB-0764768548BD}"/>
              </a:ext>
            </a:extLst>
          </p:cNvPr>
          <p:cNvSpPr>
            <a:spLocks noGrp="1"/>
          </p:cNvSpPr>
          <p:nvPr>
            <p:ph type="title"/>
          </p:nvPr>
        </p:nvSpPr>
        <p:spPr/>
        <p:txBody>
          <a:bodyPr/>
          <a:lstStyle/>
          <a:p>
            <a:r>
              <a:rPr lang="en-US" dirty="0"/>
              <a:t>Lessons Learned</a:t>
            </a:r>
          </a:p>
        </p:txBody>
      </p:sp>
      <p:sp>
        <p:nvSpPr>
          <p:cNvPr id="3" name="Content Placeholder 2">
            <a:extLst>
              <a:ext uri="{FF2B5EF4-FFF2-40B4-BE49-F238E27FC236}">
                <a16:creationId xmlns:a16="http://schemas.microsoft.com/office/drawing/2014/main" id="{0C040EA7-37F5-43C1-A328-DF59B7FBCCC0}"/>
              </a:ext>
            </a:extLst>
          </p:cNvPr>
          <p:cNvSpPr>
            <a:spLocks noGrp="1"/>
          </p:cNvSpPr>
          <p:nvPr>
            <p:ph idx="1"/>
          </p:nvPr>
        </p:nvSpPr>
        <p:spPr/>
        <p:txBody>
          <a:bodyPr>
            <a:normAutofit/>
          </a:bodyPr>
          <a:lstStyle/>
          <a:p>
            <a:r>
              <a:rPr lang="en-US" dirty="0"/>
              <a:t>Agency structure affects relations and plan</a:t>
            </a:r>
          </a:p>
          <a:p>
            <a:r>
              <a:rPr lang="en-US" dirty="0"/>
              <a:t>Good timing can help</a:t>
            </a:r>
          </a:p>
          <a:p>
            <a:pPr lvl="1"/>
            <a:r>
              <a:rPr lang="en-US" dirty="0"/>
              <a:t>Neighborhood plans</a:t>
            </a:r>
          </a:p>
          <a:p>
            <a:pPr lvl="1"/>
            <a:r>
              <a:rPr lang="en-US" dirty="0"/>
              <a:t>Unified Development Ordinance</a:t>
            </a:r>
          </a:p>
          <a:p>
            <a:r>
              <a:rPr lang="en-US" dirty="0"/>
              <a:t>Beware of data sinkholes</a:t>
            </a:r>
          </a:p>
          <a:p>
            <a:r>
              <a:rPr lang="en-US" dirty="0"/>
              <a:t>Social equity—how to include all stakeholders?</a:t>
            </a:r>
          </a:p>
          <a:p>
            <a:r>
              <a:rPr lang="en-US" dirty="0"/>
              <a:t>Jurisdiction challenges: local vs. DOT </a:t>
            </a:r>
          </a:p>
        </p:txBody>
      </p:sp>
      <p:sp>
        <p:nvSpPr>
          <p:cNvPr id="4" name="Slide Number Placeholder 3">
            <a:extLst>
              <a:ext uri="{FF2B5EF4-FFF2-40B4-BE49-F238E27FC236}">
                <a16:creationId xmlns:a16="http://schemas.microsoft.com/office/drawing/2014/main" id="{777C1E2D-606E-49F0-BE66-AAFA65772407}"/>
              </a:ext>
            </a:extLst>
          </p:cNvPr>
          <p:cNvSpPr>
            <a:spLocks noGrp="1"/>
          </p:cNvSpPr>
          <p:nvPr>
            <p:ph type="sldNum" sz="quarter" idx="12"/>
          </p:nvPr>
        </p:nvSpPr>
        <p:spPr/>
        <p:txBody>
          <a:bodyPr/>
          <a:lstStyle/>
          <a:p>
            <a:fld id="{588A7B10-5B59-5847-A2D4-DA6B67CC2B64}" type="slidenum">
              <a:rPr lang="en-US" smtClean="0"/>
              <a:t>33</a:t>
            </a:fld>
            <a:endParaRPr lang="en-US"/>
          </a:p>
        </p:txBody>
      </p:sp>
    </p:spTree>
    <p:extLst>
      <p:ext uri="{BB962C8B-B14F-4D97-AF65-F5344CB8AC3E}">
        <p14:creationId xmlns:p14="http://schemas.microsoft.com/office/powerpoint/2010/main" val="30047614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59F52B-80CA-4DC4-A324-701F0552F00D}"/>
              </a:ext>
            </a:extLst>
          </p:cNvPr>
          <p:cNvSpPr>
            <a:spLocks noGrp="1"/>
          </p:cNvSpPr>
          <p:nvPr>
            <p:ph type="title"/>
          </p:nvPr>
        </p:nvSpPr>
        <p:spPr/>
        <p:txBody>
          <a:bodyPr/>
          <a:lstStyle/>
          <a:p>
            <a:r>
              <a:rPr lang="en-US" sz="4000" dirty="0"/>
              <a:t>Example: Austin’s Pedestrian Safety Action Plan</a:t>
            </a:r>
          </a:p>
        </p:txBody>
      </p:sp>
      <p:sp>
        <p:nvSpPr>
          <p:cNvPr id="3" name="Content Placeholder 2">
            <a:extLst>
              <a:ext uri="{FF2B5EF4-FFF2-40B4-BE49-F238E27FC236}">
                <a16:creationId xmlns:a16="http://schemas.microsoft.com/office/drawing/2014/main" id="{08691EFC-8DF2-4648-8EA4-05A4A2809F91}"/>
              </a:ext>
            </a:extLst>
          </p:cNvPr>
          <p:cNvSpPr>
            <a:spLocks noGrp="1"/>
          </p:cNvSpPr>
          <p:nvPr>
            <p:ph idx="1"/>
          </p:nvPr>
        </p:nvSpPr>
        <p:spPr>
          <a:xfrm>
            <a:off x="359507" y="1323474"/>
            <a:ext cx="5018503" cy="3477126"/>
          </a:xfrm>
        </p:spPr>
        <p:txBody>
          <a:bodyPr>
            <a:normAutofit fontScale="85000" lnSpcReduction="20000"/>
          </a:bodyPr>
          <a:lstStyle/>
          <a:p>
            <a:r>
              <a:rPr lang="en-US" dirty="0"/>
              <a:t>Before the plan</a:t>
            </a:r>
          </a:p>
          <a:p>
            <a:pPr lvl="1"/>
            <a:r>
              <a:rPr lang="en-US" dirty="0"/>
              <a:t>PSAP filled a need from the Vision Zero Action plan</a:t>
            </a:r>
          </a:p>
          <a:p>
            <a:pPr lvl="1"/>
            <a:r>
              <a:rPr lang="en-US" dirty="0"/>
              <a:t>Community engagement to gather input on safety concerns and strategies</a:t>
            </a:r>
          </a:p>
          <a:p>
            <a:r>
              <a:rPr lang="en-US" dirty="0"/>
              <a:t>Developing the plan</a:t>
            </a:r>
          </a:p>
          <a:p>
            <a:pPr lvl="1"/>
            <a:r>
              <a:rPr lang="en-US" dirty="0"/>
              <a:t>Recommendations integrated with other local plans </a:t>
            </a:r>
          </a:p>
          <a:p>
            <a:pPr lvl="1"/>
            <a:r>
              <a:rPr lang="en-US" dirty="0"/>
              <a:t>Crash analysis supported sidewalks and other countermeasures</a:t>
            </a:r>
          </a:p>
          <a:p>
            <a:r>
              <a:rPr lang="en-US" dirty="0"/>
              <a:t>Implementing the plan</a:t>
            </a:r>
          </a:p>
          <a:p>
            <a:pPr lvl="1"/>
            <a:r>
              <a:rPr lang="en-US" dirty="0"/>
              <a:t>Identified funding strategies and partners </a:t>
            </a:r>
          </a:p>
          <a:p>
            <a:pPr lvl="1"/>
            <a:r>
              <a:rPr lang="en-US" dirty="0"/>
              <a:t>Developed actions for continued evaluation</a:t>
            </a:r>
          </a:p>
        </p:txBody>
      </p:sp>
      <p:sp>
        <p:nvSpPr>
          <p:cNvPr id="4" name="Slide Number Placeholder 3">
            <a:extLst>
              <a:ext uri="{FF2B5EF4-FFF2-40B4-BE49-F238E27FC236}">
                <a16:creationId xmlns:a16="http://schemas.microsoft.com/office/drawing/2014/main" id="{2C68B434-7C6A-432B-930F-5B78483340DE}"/>
              </a:ext>
            </a:extLst>
          </p:cNvPr>
          <p:cNvSpPr>
            <a:spLocks noGrp="1"/>
          </p:cNvSpPr>
          <p:nvPr>
            <p:ph type="sldNum" sz="quarter" idx="12"/>
          </p:nvPr>
        </p:nvSpPr>
        <p:spPr/>
        <p:txBody>
          <a:bodyPr/>
          <a:lstStyle/>
          <a:p>
            <a:fld id="{588A7B10-5B59-5847-A2D4-DA6B67CC2B64}" type="slidenum">
              <a:rPr lang="en-US" smtClean="0"/>
              <a:t>34</a:t>
            </a:fld>
            <a:endParaRPr lang="en-US"/>
          </a:p>
        </p:txBody>
      </p:sp>
      <p:pic>
        <p:nvPicPr>
          <p:cNvPr id="5" name="Picture 4" descr="Cover for the City of Austin Pedestrian Safety Action Plan 2018">
            <a:extLst>
              <a:ext uri="{FF2B5EF4-FFF2-40B4-BE49-F238E27FC236}">
                <a16:creationId xmlns:a16="http://schemas.microsoft.com/office/drawing/2014/main" id="{5280D828-7D83-426A-8094-692EC17E5ABB}"/>
              </a:ext>
            </a:extLst>
          </p:cNvPr>
          <p:cNvPicPr>
            <a:picLocks noChangeAspect="1"/>
          </p:cNvPicPr>
          <p:nvPr/>
        </p:nvPicPr>
        <p:blipFill>
          <a:blip r:embed="rId3"/>
          <a:stretch>
            <a:fillRect/>
          </a:stretch>
        </p:blipFill>
        <p:spPr>
          <a:xfrm>
            <a:off x="5378011" y="894786"/>
            <a:ext cx="2875714" cy="3737371"/>
          </a:xfrm>
          <a:prstGeom prst="rect">
            <a:avLst/>
          </a:prstGeom>
        </p:spPr>
      </p:pic>
      <p:sp>
        <p:nvSpPr>
          <p:cNvPr id="6" name="Rectangle 5">
            <a:extLst>
              <a:ext uri="{FF2B5EF4-FFF2-40B4-BE49-F238E27FC236}">
                <a16:creationId xmlns:a16="http://schemas.microsoft.com/office/drawing/2014/main" id="{93C990C4-2288-4C1C-A0ED-6835F6980C01}"/>
              </a:ext>
            </a:extLst>
          </p:cNvPr>
          <p:cNvSpPr/>
          <p:nvPr/>
        </p:nvSpPr>
        <p:spPr>
          <a:xfrm>
            <a:off x="5455955" y="4620125"/>
            <a:ext cx="2875714" cy="253916"/>
          </a:xfrm>
          <a:prstGeom prst="rect">
            <a:avLst/>
          </a:prstGeom>
        </p:spPr>
        <p:txBody>
          <a:bodyPr wrap="square">
            <a:spAutoFit/>
          </a:bodyPr>
          <a:lstStyle/>
          <a:p>
            <a:pPr algn="r"/>
            <a:r>
              <a:rPr lang="en-US" sz="1050" i="1" dirty="0"/>
              <a:t>Austin Pedestrian Safety Action Plan</a:t>
            </a:r>
          </a:p>
        </p:txBody>
      </p:sp>
    </p:spTree>
    <p:extLst>
      <p:ext uri="{BB962C8B-B14F-4D97-AF65-F5344CB8AC3E}">
        <p14:creationId xmlns:p14="http://schemas.microsoft.com/office/powerpoint/2010/main" val="24691899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nfographic for Walk. Bike. Thrive! Highlights the following components: walk friendly and bicycle friendly community forum, walk friendly and bicycle friendly community survey, regional bicycle survey, advisory groups, sidewalk and handlebar surveys, active transportation project delivery forum, region's plan survey">
            <a:extLst>
              <a:ext uri="{FF2B5EF4-FFF2-40B4-BE49-F238E27FC236}">
                <a16:creationId xmlns:a16="http://schemas.microsoft.com/office/drawing/2014/main" id="{399F2587-E604-4E80-ACE1-EEA9DABCCBF5}"/>
              </a:ext>
            </a:extLst>
          </p:cNvPr>
          <p:cNvPicPr>
            <a:picLocks noChangeAspect="1"/>
          </p:cNvPicPr>
          <p:nvPr/>
        </p:nvPicPr>
        <p:blipFill rotWithShape="1">
          <a:blip r:embed="rId3"/>
          <a:srcRect l="2967" t="5112" r="4602" b="2615"/>
          <a:stretch/>
        </p:blipFill>
        <p:spPr>
          <a:xfrm>
            <a:off x="4711699" y="1200151"/>
            <a:ext cx="3602121" cy="3419978"/>
          </a:xfrm>
          <a:prstGeom prst="rect">
            <a:avLst/>
          </a:prstGeom>
        </p:spPr>
      </p:pic>
      <p:sp>
        <p:nvSpPr>
          <p:cNvPr id="2" name="Title 1">
            <a:extLst>
              <a:ext uri="{FF2B5EF4-FFF2-40B4-BE49-F238E27FC236}">
                <a16:creationId xmlns:a16="http://schemas.microsoft.com/office/drawing/2014/main" id="{D659F52B-80CA-4DC4-A324-701F0552F00D}"/>
              </a:ext>
            </a:extLst>
          </p:cNvPr>
          <p:cNvSpPr>
            <a:spLocks noGrp="1"/>
          </p:cNvSpPr>
          <p:nvPr>
            <p:ph type="title"/>
          </p:nvPr>
        </p:nvSpPr>
        <p:spPr/>
        <p:txBody>
          <a:bodyPr/>
          <a:lstStyle/>
          <a:p>
            <a:r>
              <a:rPr lang="en-US" dirty="0"/>
              <a:t>Example: </a:t>
            </a:r>
            <a:r>
              <a:rPr lang="en-US" i="1" dirty="0"/>
              <a:t>Walk. Bike. Thrive! </a:t>
            </a:r>
            <a:endParaRPr lang="en-US" dirty="0"/>
          </a:p>
        </p:txBody>
      </p:sp>
      <p:sp>
        <p:nvSpPr>
          <p:cNvPr id="3" name="Content Placeholder 2">
            <a:extLst>
              <a:ext uri="{FF2B5EF4-FFF2-40B4-BE49-F238E27FC236}">
                <a16:creationId xmlns:a16="http://schemas.microsoft.com/office/drawing/2014/main" id="{08691EFC-8DF2-4648-8EA4-05A4A2809F91}"/>
              </a:ext>
            </a:extLst>
          </p:cNvPr>
          <p:cNvSpPr>
            <a:spLocks noGrp="1"/>
          </p:cNvSpPr>
          <p:nvPr>
            <p:ph idx="1"/>
          </p:nvPr>
        </p:nvSpPr>
        <p:spPr>
          <a:xfrm>
            <a:off x="359508" y="1149349"/>
            <a:ext cx="4621566" cy="3737371"/>
          </a:xfrm>
        </p:spPr>
        <p:txBody>
          <a:bodyPr>
            <a:normAutofit fontScale="92500" lnSpcReduction="10000"/>
          </a:bodyPr>
          <a:lstStyle/>
          <a:p>
            <a:r>
              <a:rPr lang="en-US" dirty="0"/>
              <a:t>Before the plan</a:t>
            </a:r>
          </a:p>
          <a:p>
            <a:pPr lvl="1"/>
            <a:r>
              <a:rPr lang="en-US" dirty="0"/>
              <a:t>Multiple methods to engage public</a:t>
            </a:r>
          </a:p>
          <a:p>
            <a:pPr lvl="1"/>
            <a:r>
              <a:rPr lang="en-US" dirty="0"/>
              <a:t>Comprehensive analysis of existing conditions (including health and economic)</a:t>
            </a:r>
          </a:p>
          <a:p>
            <a:r>
              <a:rPr lang="en-US" dirty="0"/>
              <a:t>Developing the plan</a:t>
            </a:r>
          </a:p>
          <a:p>
            <a:pPr lvl="1"/>
            <a:r>
              <a:rPr lang="en-US" dirty="0"/>
              <a:t>Continued engagement with advisory groups</a:t>
            </a:r>
          </a:p>
          <a:p>
            <a:r>
              <a:rPr lang="en-US" dirty="0"/>
              <a:t>Implementing the plan</a:t>
            </a:r>
          </a:p>
          <a:p>
            <a:pPr lvl="1"/>
            <a:r>
              <a:rPr lang="en-US" dirty="0"/>
              <a:t>“Relentless incrementalism”</a:t>
            </a:r>
          </a:p>
          <a:p>
            <a:pPr lvl="1"/>
            <a:r>
              <a:rPr lang="en-US" dirty="0"/>
              <a:t>Immediate action steps for ARC</a:t>
            </a:r>
          </a:p>
          <a:p>
            <a:pPr lvl="1"/>
            <a:r>
              <a:rPr lang="en-US" dirty="0"/>
              <a:t>Local framework for communities</a:t>
            </a:r>
          </a:p>
        </p:txBody>
      </p:sp>
      <p:sp>
        <p:nvSpPr>
          <p:cNvPr id="4" name="Slide Number Placeholder 3">
            <a:extLst>
              <a:ext uri="{FF2B5EF4-FFF2-40B4-BE49-F238E27FC236}">
                <a16:creationId xmlns:a16="http://schemas.microsoft.com/office/drawing/2014/main" id="{2C68B434-7C6A-432B-930F-5B78483340DE}"/>
              </a:ext>
            </a:extLst>
          </p:cNvPr>
          <p:cNvSpPr>
            <a:spLocks noGrp="1"/>
          </p:cNvSpPr>
          <p:nvPr>
            <p:ph type="sldNum" sz="quarter" idx="12"/>
          </p:nvPr>
        </p:nvSpPr>
        <p:spPr/>
        <p:txBody>
          <a:bodyPr/>
          <a:lstStyle/>
          <a:p>
            <a:fld id="{588A7B10-5B59-5847-A2D4-DA6B67CC2B64}" type="slidenum">
              <a:rPr lang="en-US" smtClean="0"/>
              <a:t>35</a:t>
            </a:fld>
            <a:endParaRPr lang="en-US"/>
          </a:p>
        </p:txBody>
      </p:sp>
      <p:sp>
        <p:nvSpPr>
          <p:cNvPr id="6" name="Rectangle 5">
            <a:extLst>
              <a:ext uri="{FF2B5EF4-FFF2-40B4-BE49-F238E27FC236}">
                <a16:creationId xmlns:a16="http://schemas.microsoft.com/office/drawing/2014/main" id="{AFC824F1-ABC5-4E07-9A68-19A7AE1202E0}"/>
              </a:ext>
            </a:extLst>
          </p:cNvPr>
          <p:cNvSpPr/>
          <p:nvPr/>
        </p:nvSpPr>
        <p:spPr>
          <a:xfrm>
            <a:off x="5455955" y="4620125"/>
            <a:ext cx="2875714" cy="253916"/>
          </a:xfrm>
          <a:prstGeom prst="rect">
            <a:avLst/>
          </a:prstGeom>
        </p:spPr>
        <p:txBody>
          <a:bodyPr wrap="square">
            <a:spAutoFit/>
          </a:bodyPr>
          <a:lstStyle/>
          <a:p>
            <a:pPr algn="r"/>
            <a:r>
              <a:rPr lang="en-US" sz="1050" i="1" dirty="0"/>
              <a:t>Atlanta Regional Commission</a:t>
            </a:r>
          </a:p>
        </p:txBody>
      </p:sp>
    </p:spTree>
    <p:extLst>
      <p:ext uri="{BB962C8B-B14F-4D97-AF65-F5344CB8AC3E}">
        <p14:creationId xmlns:p14="http://schemas.microsoft.com/office/powerpoint/2010/main" val="38824294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31A08-AE83-4FCA-9EF4-3DC4A608E947}"/>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AD5DB43E-F845-4584-95A0-A3B23509778A}"/>
              </a:ext>
            </a:extLst>
          </p:cNvPr>
          <p:cNvSpPr>
            <a:spLocks noGrp="1"/>
          </p:cNvSpPr>
          <p:nvPr>
            <p:ph idx="1"/>
          </p:nvPr>
        </p:nvSpPr>
        <p:spPr/>
        <p:txBody>
          <a:bodyPr/>
          <a:lstStyle/>
          <a:p>
            <a:r>
              <a:rPr lang="en-US" altLang="en-US" dirty="0"/>
              <a:t>Importance of the planning process</a:t>
            </a:r>
          </a:p>
          <a:p>
            <a:pPr lvl="1"/>
            <a:r>
              <a:rPr lang="en-US" altLang="en-US" dirty="0"/>
              <a:t>Stakeholder involvement</a:t>
            </a:r>
          </a:p>
          <a:p>
            <a:pPr lvl="1"/>
            <a:r>
              <a:rPr lang="en-US" altLang="en-US" dirty="0"/>
              <a:t>Implementation/evaluation</a:t>
            </a:r>
          </a:p>
          <a:p>
            <a:r>
              <a:rPr lang="en-US" altLang="en-US" dirty="0"/>
              <a:t>Importance of pedestrian and bicycle master plans</a:t>
            </a:r>
          </a:p>
          <a:p>
            <a:pPr lvl="1"/>
            <a:r>
              <a:rPr lang="en-US" altLang="en-US" dirty="0"/>
              <a:t>Set priorities</a:t>
            </a:r>
          </a:p>
          <a:p>
            <a:r>
              <a:rPr lang="en-US" altLang="en-US" dirty="0"/>
              <a:t>Don’t reinvent the wheel!</a:t>
            </a:r>
          </a:p>
        </p:txBody>
      </p:sp>
      <p:sp>
        <p:nvSpPr>
          <p:cNvPr id="4" name="Slide Number Placeholder 3">
            <a:extLst>
              <a:ext uri="{FF2B5EF4-FFF2-40B4-BE49-F238E27FC236}">
                <a16:creationId xmlns:a16="http://schemas.microsoft.com/office/drawing/2014/main" id="{5E72F74C-6997-4DCC-9103-297B1517FA7B}"/>
              </a:ext>
            </a:extLst>
          </p:cNvPr>
          <p:cNvSpPr>
            <a:spLocks noGrp="1"/>
          </p:cNvSpPr>
          <p:nvPr>
            <p:ph type="sldNum" sz="quarter" idx="12"/>
          </p:nvPr>
        </p:nvSpPr>
        <p:spPr/>
        <p:txBody>
          <a:bodyPr/>
          <a:lstStyle/>
          <a:p>
            <a:fld id="{588A7B10-5B59-5847-A2D4-DA6B67CC2B64}" type="slidenum">
              <a:rPr lang="en-US" smtClean="0"/>
              <a:t>36</a:t>
            </a:fld>
            <a:endParaRPr lang="en-US"/>
          </a:p>
        </p:txBody>
      </p:sp>
    </p:spTree>
    <p:extLst>
      <p:ext uri="{BB962C8B-B14F-4D97-AF65-F5344CB8AC3E}">
        <p14:creationId xmlns:p14="http://schemas.microsoft.com/office/powerpoint/2010/main" val="19081047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4E31CE0-E230-4363-BF54-F9A6B114DE96}"/>
              </a:ext>
            </a:extLst>
          </p:cNvPr>
          <p:cNvSpPr>
            <a:spLocks noGrp="1"/>
          </p:cNvSpPr>
          <p:nvPr>
            <p:ph type="title"/>
          </p:nvPr>
        </p:nvSpPr>
        <p:spPr/>
        <p:txBody>
          <a:bodyPr/>
          <a:lstStyle/>
          <a:p>
            <a:r>
              <a:rPr lang="en-US" dirty="0"/>
              <a:t>Hierarchies of Plans</a:t>
            </a:r>
          </a:p>
        </p:txBody>
      </p:sp>
      <p:sp>
        <p:nvSpPr>
          <p:cNvPr id="6" name="Content Placeholder 5">
            <a:extLst>
              <a:ext uri="{FF2B5EF4-FFF2-40B4-BE49-F238E27FC236}">
                <a16:creationId xmlns:a16="http://schemas.microsoft.com/office/drawing/2014/main" id="{0971BBF1-FA32-47C1-B915-97B7BDA04F8F}"/>
              </a:ext>
            </a:extLst>
          </p:cNvPr>
          <p:cNvSpPr>
            <a:spLocks noGrp="1"/>
          </p:cNvSpPr>
          <p:nvPr>
            <p:ph idx="1"/>
          </p:nvPr>
        </p:nvSpPr>
        <p:spPr>
          <a:xfrm>
            <a:off x="359508" y="1200150"/>
            <a:ext cx="4719388" cy="3600450"/>
          </a:xfrm>
        </p:spPr>
        <p:txBody>
          <a:bodyPr/>
          <a:lstStyle/>
          <a:p>
            <a:r>
              <a:rPr lang="en-US" dirty="0"/>
              <a:t>Statewide</a:t>
            </a:r>
          </a:p>
          <a:p>
            <a:r>
              <a:rPr lang="en-US" dirty="0"/>
              <a:t>Regional</a:t>
            </a:r>
          </a:p>
          <a:p>
            <a:r>
              <a:rPr lang="en-US" dirty="0"/>
              <a:t>City/town/local</a:t>
            </a:r>
          </a:p>
          <a:p>
            <a:r>
              <a:rPr lang="en-US" dirty="0"/>
              <a:t>Area-specific</a:t>
            </a:r>
          </a:p>
          <a:p>
            <a:r>
              <a:rPr lang="en-US" dirty="0"/>
              <a:t>Corridor</a:t>
            </a:r>
          </a:p>
          <a:p>
            <a:r>
              <a:rPr lang="en-US" dirty="0"/>
              <a:t>Others?</a:t>
            </a:r>
          </a:p>
        </p:txBody>
      </p:sp>
      <p:sp>
        <p:nvSpPr>
          <p:cNvPr id="4" name="Slide Number Placeholder 3">
            <a:extLst>
              <a:ext uri="{FF2B5EF4-FFF2-40B4-BE49-F238E27FC236}">
                <a16:creationId xmlns:a16="http://schemas.microsoft.com/office/drawing/2014/main" id="{7F7A33EC-4980-4371-B146-552122E5817F}"/>
              </a:ext>
            </a:extLst>
          </p:cNvPr>
          <p:cNvSpPr>
            <a:spLocks noGrp="1"/>
          </p:cNvSpPr>
          <p:nvPr>
            <p:ph type="sldNum" sz="quarter" idx="12"/>
          </p:nvPr>
        </p:nvSpPr>
        <p:spPr/>
        <p:txBody>
          <a:bodyPr/>
          <a:lstStyle/>
          <a:p>
            <a:fld id="{588A7B10-5B59-5847-A2D4-DA6B67CC2B64}" type="slidenum">
              <a:rPr lang="en-US" smtClean="0"/>
              <a:t>4</a:t>
            </a:fld>
            <a:endParaRPr lang="en-US"/>
          </a:p>
        </p:txBody>
      </p:sp>
      <p:sp>
        <p:nvSpPr>
          <p:cNvPr id="7" name="TextBox 6">
            <a:extLst>
              <a:ext uri="{FF2B5EF4-FFF2-40B4-BE49-F238E27FC236}">
                <a16:creationId xmlns:a16="http://schemas.microsoft.com/office/drawing/2014/main" id="{A1D62740-7AD8-47CD-976C-220A13AE5BFE}"/>
              </a:ext>
            </a:extLst>
          </p:cNvPr>
          <p:cNvSpPr txBox="1"/>
          <p:nvPr/>
        </p:nvSpPr>
        <p:spPr>
          <a:xfrm>
            <a:off x="5923722" y="4622791"/>
            <a:ext cx="2145031" cy="253916"/>
          </a:xfrm>
          <a:prstGeom prst="rect">
            <a:avLst/>
          </a:prstGeom>
          <a:noFill/>
        </p:spPr>
        <p:txBody>
          <a:bodyPr wrap="square" rtlCol="0">
            <a:spAutoFit/>
          </a:bodyPr>
          <a:lstStyle/>
          <a:p>
            <a:pPr algn="r"/>
            <a:r>
              <a:rPr lang="en-US" sz="1050" i="1" dirty="0"/>
              <a:t>Source: Oregon DOT </a:t>
            </a:r>
          </a:p>
        </p:txBody>
      </p:sp>
      <p:pic>
        <p:nvPicPr>
          <p:cNvPr id="9" name="Picture 8" descr="Cover for the Oregon Bicycle and Pedestrian Plan">
            <a:extLst>
              <a:ext uri="{FF2B5EF4-FFF2-40B4-BE49-F238E27FC236}">
                <a16:creationId xmlns:a16="http://schemas.microsoft.com/office/drawing/2014/main" id="{C73C9F8B-7C5E-4959-9691-461CDD1B59E9}"/>
              </a:ext>
            </a:extLst>
          </p:cNvPr>
          <p:cNvPicPr>
            <a:picLocks noChangeAspect="1"/>
          </p:cNvPicPr>
          <p:nvPr/>
        </p:nvPicPr>
        <p:blipFill>
          <a:blip r:embed="rId3"/>
          <a:stretch>
            <a:fillRect/>
          </a:stretch>
        </p:blipFill>
        <p:spPr>
          <a:xfrm>
            <a:off x="5303154" y="1130317"/>
            <a:ext cx="2687403" cy="3477296"/>
          </a:xfrm>
          <a:prstGeom prst="rect">
            <a:avLst/>
          </a:prstGeom>
          <a:ln>
            <a:solidFill>
              <a:schemeClr val="tx2"/>
            </a:solidFill>
          </a:ln>
        </p:spPr>
      </p:pic>
    </p:spTree>
    <p:extLst>
      <p:ext uri="{BB962C8B-B14F-4D97-AF65-F5344CB8AC3E}">
        <p14:creationId xmlns:p14="http://schemas.microsoft.com/office/powerpoint/2010/main" val="27046027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C09B9A-FCC0-4267-AB91-05A84B4E1DD0}"/>
              </a:ext>
            </a:extLst>
          </p:cNvPr>
          <p:cNvSpPr>
            <a:spLocks noGrp="1"/>
          </p:cNvSpPr>
          <p:nvPr>
            <p:ph type="title"/>
          </p:nvPr>
        </p:nvSpPr>
        <p:spPr/>
        <p:txBody>
          <a:bodyPr/>
          <a:lstStyle/>
          <a:p>
            <a:r>
              <a:rPr lang="en-US" dirty="0"/>
              <a:t>Federal Requirements</a:t>
            </a:r>
          </a:p>
        </p:txBody>
      </p:sp>
      <p:sp>
        <p:nvSpPr>
          <p:cNvPr id="3" name="Content Placeholder 2">
            <a:extLst>
              <a:ext uri="{FF2B5EF4-FFF2-40B4-BE49-F238E27FC236}">
                <a16:creationId xmlns:a16="http://schemas.microsoft.com/office/drawing/2014/main" id="{CB73BAC9-538C-4EC0-86B6-D18F2212B4BC}"/>
              </a:ext>
            </a:extLst>
          </p:cNvPr>
          <p:cNvSpPr>
            <a:spLocks noGrp="1"/>
          </p:cNvSpPr>
          <p:nvPr>
            <p:ph idx="1"/>
          </p:nvPr>
        </p:nvSpPr>
        <p:spPr/>
        <p:txBody>
          <a:bodyPr/>
          <a:lstStyle/>
          <a:p>
            <a:r>
              <a:rPr lang="en-US" altLang="en-US" dirty="0"/>
              <a:t>Growth in the number of communities that have prepared bicycle and pedestrian plans after passage of ISTEA (1991)</a:t>
            </a:r>
          </a:p>
          <a:p>
            <a:r>
              <a:rPr lang="en-US" altLang="en-US" dirty="0"/>
              <a:t>States and MPOs required to address bicycle and pedestrian needs during the planning process</a:t>
            </a:r>
          </a:p>
          <a:p>
            <a:pPr marL="114300" indent="0">
              <a:buNone/>
            </a:pPr>
            <a:endParaRPr lang="en-US" dirty="0"/>
          </a:p>
        </p:txBody>
      </p:sp>
      <p:sp>
        <p:nvSpPr>
          <p:cNvPr id="4" name="Slide Number Placeholder 3">
            <a:extLst>
              <a:ext uri="{FF2B5EF4-FFF2-40B4-BE49-F238E27FC236}">
                <a16:creationId xmlns:a16="http://schemas.microsoft.com/office/drawing/2014/main" id="{D5D110A8-DA64-423C-BD4F-BDB2226CEB48}"/>
              </a:ext>
            </a:extLst>
          </p:cNvPr>
          <p:cNvSpPr>
            <a:spLocks noGrp="1"/>
          </p:cNvSpPr>
          <p:nvPr>
            <p:ph type="sldNum" sz="quarter" idx="12"/>
          </p:nvPr>
        </p:nvSpPr>
        <p:spPr/>
        <p:txBody>
          <a:bodyPr/>
          <a:lstStyle/>
          <a:p>
            <a:fld id="{588A7B10-5B59-5847-A2D4-DA6B67CC2B64}" type="slidenum">
              <a:rPr lang="en-US" smtClean="0"/>
              <a:t>5</a:t>
            </a:fld>
            <a:endParaRPr lang="en-US"/>
          </a:p>
        </p:txBody>
      </p:sp>
    </p:spTree>
    <p:extLst>
      <p:ext uri="{BB962C8B-B14F-4D97-AF65-F5344CB8AC3E}">
        <p14:creationId xmlns:p14="http://schemas.microsoft.com/office/powerpoint/2010/main" val="40446651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2CB3F1-EC7C-4C98-8581-6F0766BE0D50}"/>
              </a:ext>
            </a:extLst>
          </p:cNvPr>
          <p:cNvSpPr>
            <a:spLocks noGrp="1"/>
          </p:cNvSpPr>
          <p:nvPr>
            <p:ph type="title"/>
          </p:nvPr>
        </p:nvSpPr>
        <p:spPr/>
        <p:txBody>
          <a:bodyPr/>
          <a:lstStyle/>
          <a:p>
            <a:r>
              <a:rPr lang="en-US" dirty="0"/>
              <a:t>Bike/Ped Plan Introduction</a:t>
            </a:r>
          </a:p>
        </p:txBody>
      </p:sp>
      <p:sp>
        <p:nvSpPr>
          <p:cNvPr id="4" name="Slide Number Placeholder 3">
            <a:extLst>
              <a:ext uri="{FF2B5EF4-FFF2-40B4-BE49-F238E27FC236}">
                <a16:creationId xmlns:a16="http://schemas.microsoft.com/office/drawing/2014/main" id="{F4E3C1EF-015E-4281-B0D2-001EA8CE8CC2}"/>
              </a:ext>
            </a:extLst>
          </p:cNvPr>
          <p:cNvSpPr>
            <a:spLocks noGrp="1"/>
          </p:cNvSpPr>
          <p:nvPr>
            <p:ph type="sldNum" sz="quarter" idx="12"/>
          </p:nvPr>
        </p:nvSpPr>
        <p:spPr/>
        <p:txBody>
          <a:bodyPr/>
          <a:lstStyle/>
          <a:p>
            <a:fld id="{588A7B10-5B59-5847-A2D4-DA6B67CC2B64}" type="slidenum">
              <a:rPr lang="en-US" smtClean="0"/>
              <a:t>6</a:t>
            </a:fld>
            <a:endParaRPr lang="en-US"/>
          </a:p>
        </p:txBody>
      </p:sp>
    </p:spTree>
    <p:extLst>
      <p:ext uri="{BB962C8B-B14F-4D97-AF65-F5344CB8AC3E}">
        <p14:creationId xmlns:p14="http://schemas.microsoft.com/office/powerpoint/2010/main" val="2661187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B09896-312B-4B07-ABFE-B42ECE38392F}"/>
              </a:ext>
            </a:extLst>
          </p:cNvPr>
          <p:cNvSpPr>
            <a:spLocks noGrp="1"/>
          </p:cNvSpPr>
          <p:nvPr>
            <p:ph type="title"/>
          </p:nvPr>
        </p:nvSpPr>
        <p:spPr>
          <a:xfrm>
            <a:off x="359507" y="205979"/>
            <a:ext cx="8012804" cy="857250"/>
          </a:xfrm>
        </p:spPr>
        <p:txBody>
          <a:bodyPr/>
          <a:lstStyle/>
          <a:p>
            <a:r>
              <a:rPr lang="en-US" sz="4000" dirty="0"/>
              <a:t>Why Have a Ped/Bike Master Plan?</a:t>
            </a:r>
          </a:p>
        </p:txBody>
      </p:sp>
      <p:sp>
        <p:nvSpPr>
          <p:cNvPr id="3" name="Content Placeholder 2">
            <a:extLst>
              <a:ext uri="{FF2B5EF4-FFF2-40B4-BE49-F238E27FC236}">
                <a16:creationId xmlns:a16="http://schemas.microsoft.com/office/drawing/2014/main" id="{B3D55530-BC42-4784-B914-6B40B84D2F04}"/>
              </a:ext>
            </a:extLst>
          </p:cNvPr>
          <p:cNvSpPr>
            <a:spLocks noGrp="1"/>
          </p:cNvSpPr>
          <p:nvPr>
            <p:ph idx="1"/>
          </p:nvPr>
        </p:nvSpPr>
        <p:spPr>
          <a:xfrm>
            <a:off x="359507" y="1200150"/>
            <a:ext cx="5101135" cy="3600450"/>
          </a:xfrm>
        </p:spPr>
        <p:txBody>
          <a:bodyPr>
            <a:normAutofit/>
          </a:bodyPr>
          <a:lstStyle/>
          <a:p>
            <a:pPr marL="342900" lvl="1">
              <a:buClr>
                <a:schemeClr val="accent1"/>
              </a:buClr>
            </a:pPr>
            <a:r>
              <a:rPr lang="en-US" sz="2200" dirty="0">
                <a:solidFill>
                  <a:schemeClr val="tx1"/>
                </a:solidFill>
              </a:rPr>
              <a:t>Understand public needs/demands</a:t>
            </a:r>
          </a:p>
          <a:p>
            <a:pPr marL="342900" lvl="1">
              <a:buClr>
                <a:schemeClr val="accent1"/>
              </a:buClr>
            </a:pPr>
            <a:r>
              <a:rPr lang="en-US" sz="2200" dirty="0" err="1">
                <a:solidFill>
                  <a:schemeClr val="tx1"/>
                </a:solidFill>
              </a:rPr>
              <a:t>Establishe</a:t>
            </a:r>
            <a:r>
              <a:rPr lang="en-US" sz="2200" dirty="0">
                <a:solidFill>
                  <a:schemeClr val="tx1"/>
                </a:solidFill>
              </a:rPr>
              <a:t> shared language and understanding of vision and goals</a:t>
            </a:r>
          </a:p>
          <a:p>
            <a:pPr marL="342900" lvl="1">
              <a:buClr>
                <a:schemeClr val="accent1"/>
              </a:buClr>
            </a:pPr>
            <a:r>
              <a:rPr lang="en-US" sz="2200" dirty="0">
                <a:solidFill>
                  <a:schemeClr val="tx1"/>
                </a:solidFill>
              </a:rPr>
              <a:t>Create buy-in and sense of ownership</a:t>
            </a:r>
          </a:p>
          <a:p>
            <a:pPr marL="342900" lvl="1">
              <a:buClr>
                <a:schemeClr val="accent1"/>
              </a:buClr>
            </a:pPr>
            <a:r>
              <a:rPr lang="en-US" sz="2200" dirty="0">
                <a:solidFill>
                  <a:schemeClr val="tx1"/>
                </a:solidFill>
              </a:rPr>
              <a:t>Know where you are headed</a:t>
            </a:r>
          </a:p>
          <a:p>
            <a:pPr marL="342900" lvl="1">
              <a:buClr>
                <a:schemeClr val="accent1"/>
              </a:buClr>
            </a:pPr>
            <a:r>
              <a:rPr lang="en-US" sz="2200" dirty="0">
                <a:solidFill>
                  <a:schemeClr val="tx1"/>
                </a:solidFill>
              </a:rPr>
              <a:t>Plan for resources (time, $$)</a:t>
            </a:r>
          </a:p>
          <a:p>
            <a:pPr marL="342900" lvl="1">
              <a:buClr>
                <a:schemeClr val="accent1"/>
              </a:buClr>
            </a:pPr>
            <a:r>
              <a:rPr lang="en-US" sz="2200" dirty="0">
                <a:solidFill>
                  <a:schemeClr val="tx1"/>
                </a:solidFill>
              </a:rPr>
              <a:t>Institutionalize ped/bike data collection and policies within an agency</a:t>
            </a:r>
          </a:p>
          <a:p>
            <a:endParaRPr lang="en-US" dirty="0"/>
          </a:p>
          <a:p>
            <a:pPr marL="114300" indent="0">
              <a:buNone/>
            </a:pPr>
            <a:endParaRPr lang="en-US" dirty="0"/>
          </a:p>
          <a:p>
            <a:pPr marL="777240" lvl="2" indent="0">
              <a:buNone/>
            </a:pPr>
            <a:endParaRPr lang="en-US" dirty="0"/>
          </a:p>
        </p:txBody>
      </p:sp>
      <p:sp>
        <p:nvSpPr>
          <p:cNvPr id="4" name="Slide Number Placeholder 3">
            <a:extLst>
              <a:ext uri="{FF2B5EF4-FFF2-40B4-BE49-F238E27FC236}">
                <a16:creationId xmlns:a16="http://schemas.microsoft.com/office/drawing/2014/main" id="{29E2015D-E96A-40B7-AF08-0CB16A5BB049}"/>
              </a:ext>
            </a:extLst>
          </p:cNvPr>
          <p:cNvSpPr>
            <a:spLocks noGrp="1"/>
          </p:cNvSpPr>
          <p:nvPr>
            <p:ph type="sldNum" sz="quarter" idx="12"/>
          </p:nvPr>
        </p:nvSpPr>
        <p:spPr/>
        <p:txBody>
          <a:bodyPr/>
          <a:lstStyle/>
          <a:p>
            <a:fld id="{588A7B10-5B59-5847-A2D4-DA6B67CC2B64}" type="slidenum">
              <a:rPr lang="en-US" smtClean="0"/>
              <a:t>7</a:t>
            </a:fld>
            <a:endParaRPr lang="en-US" dirty="0"/>
          </a:p>
        </p:txBody>
      </p:sp>
      <p:pic>
        <p:nvPicPr>
          <p:cNvPr id="6" name="Picture 5" descr="Cover for the Charlotte Bikes Bicycle Plan">
            <a:extLst>
              <a:ext uri="{FF2B5EF4-FFF2-40B4-BE49-F238E27FC236}">
                <a16:creationId xmlns:a16="http://schemas.microsoft.com/office/drawing/2014/main" id="{B4E9F78B-1A3F-40AC-B177-C058462AD4C6}"/>
              </a:ext>
            </a:extLst>
          </p:cNvPr>
          <p:cNvPicPr>
            <a:picLocks noChangeAspect="1"/>
          </p:cNvPicPr>
          <p:nvPr/>
        </p:nvPicPr>
        <p:blipFill>
          <a:blip r:embed="rId3"/>
          <a:stretch>
            <a:fillRect/>
          </a:stretch>
        </p:blipFill>
        <p:spPr>
          <a:xfrm>
            <a:off x="5460642" y="1200150"/>
            <a:ext cx="2653219" cy="3431787"/>
          </a:xfrm>
          <a:prstGeom prst="rect">
            <a:avLst/>
          </a:prstGeom>
          <a:ln>
            <a:solidFill>
              <a:schemeClr val="accent1"/>
            </a:solidFill>
          </a:ln>
        </p:spPr>
      </p:pic>
      <p:sp>
        <p:nvSpPr>
          <p:cNvPr id="7" name="TextBox 6">
            <a:extLst>
              <a:ext uri="{FF2B5EF4-FFF2-40B4-BE49-F238E27FC236}">
                <a16:creationId xmlns:a16="http://schemas.microsoft.com/office/drawing/2014/main" id="{FCC564A4-8D5B-4916-B864-CFE773DE125F}"/>
              </a:ext>
            </a:extLst>
          </p:cNvPr>
          <p:cNvSpPr txBox="1"/>
          <p:nvPr/>
        </p:nvSpPr>
        <p:spPr>
          <a:xfrm>
            <a:off x="6250449" y="4606040"/>
            <a:ext cx="1942753" cy="253916"/>
          </a:xfrm>
          <a:prstGeom prst="rect">
            <a:avLst/>
          </a:prstGeom>
          <a:noFill/>
        </p:spPr>
        <p:txBody>
          <a:bodyPr wrap="square" rtlCol="0">
            <a:spAutoFit/>
          </a:bodyPr>
          <a:lstStyle/>
          <a:p>
            <a:pPr algn="r"/>
            <a:r>
              <a:rPr lang="en-US" sz="1050" i="1" dirty="0"/>
              <a:t>City of Charlotte, NC </a:t>
            </a:r>
          </a:p>
        </p:txBody>
      </p:sp>
    </p:spTree>
    <p:extLst>
      <p:ext uri="{BB962C8B-B14F-4D97-AF65-F5344CB8AC3E}">
        <p14:creationId xmlns:p14="http://schemas.microsoft.com/office/powerpoint/2010/main" val="3773613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B09896-312B-4B07-ABFE-B42ECE38392F}"/>
              </a:ext>
            </a:extLst>
          </p:cNvPr>
          <p:cNvSpPr>
            <a:spLocks noGrp="1"/>
          </p:cNvSpPr>
          <p:nvPr>
            <p:ph type="title"/>
          </p:nvPr>
        </p:nvSpPr>
        <p:spPr>
          <a:xfrm>
            <a:off x="359507" y="205979"/>
            <a:ext cx="8012804" cy="857250"/>
          </a:xfrm>
        </p:spPr>
        <p:txBody>
          <a:bodyPr/>
          <a:lstStyle/>
          <a:p>
            <a:r>
              <a:rPr lang="en-US" sz="4000" dirty="0"/>
              <a:t>Why Have a Ped/Bike Master Plan?</a:t>
            </a:r>
          </a:p>
        </p:txBody>
      </p:sp>
      <p:sp>
        <p:nvSpPr>
          <p:cNvPr id="3" name="Content Placeholder 2">
            <a:extLst>
              <a:ext uri="{FF2B5EF4-FFF2-40B4-BE49-F238E27FC236}">
                <a16:creationId xmlns:a16="http://schemas.microsoft.com/office/drawing/2014/main" id="{B3D55530-BC42-4784-B914-6B40B84D2F04}"/>
              </a:ext>
            </a:extLst>
          </p:cNvPr>
          <p:cNvSpPr>
            <a:spLocks noGrp="1"/>
          </p:cNvSpPr>
          <p:nvPr>
            <p:ph idx="1"/>
          </p:nvPr>
        </p:nvSpPr>
        <p:spPr>
          <a:xfrm>
            <a:off x="359507" y="1200150"/>
            <a:ext cx="4212493" cy="3600450"/>
          </a:xfrm>
        </p:spPr>
        <p:txBody>
          <a:bodyPr>
            <a:normAutofit/>
          </a:bodyPr>
          <a:lstStyle/>
          <a:p>
            <a:pPr marL="342900" lvl="1">
              <a:buClr>
                <a:schemeClr val="accent1"/>
              </a:buClr>
            </a:pPr>
            <a:r>
              <a:rPr lang="en-US" sz="2200" dirty="0">
                <a:solidFill>
                  <a:schemeClr val="tx1"/>
                </a:solidFill>
              </a:rPr>
              <a:t>Begin inter- and intra- agency discussion about responsibility for pedestrian maintenance and improvements</a:t>
            </a:r>
          </a:p>
          <a:p>
            <a:pPr marL="342900" lvl="1">
              <a:buClr>
                <a:schemeClr val="accent1"/>
              </a:buClr>
            </a:pPr>
            <a:r>
              <a:rPr lang="en-US" sz="2200" dirty="0">
                <a:solidFill>
                  <a:schemeClr val="tx1"/>
                </a:solidFill>
              </a:rPr>
              <a:t>Officially recognize bicycling and walking as legitimate modes of transportation across </a:t>
            </a:r>
            <a:r>
              <a:rPr lang="en-US" sz="2200" dirty="0" err="1">
                <a:solidFill>
                  <a:schemeClr val="tx1"/>
                </a:solidFill>
              </a:rPr>
              <a:t>sociodemographics</a:t>
            </a:r>
            <a:endParaRPr lang="en-US" sz="2200" dirty="0">
              <a:solidFill>
                <a:schemeClr val="tx1"/>
              </a:solidFill>
            </a:endParaRPr>
          </a:p>
          <a:p>
            <a:pPr marL="342900" lvl="1">
              <a:buClr>
                <a:schemeClr val="accent1"/>
              </a:buClr>
            </a:pPr>
            <a:r>
              <a:rPr lang="en-US" sz="2200" dirty="0">
                <a:solidFill>
                  <a:schemeClr val="tx1"/>
                </a:solidFill>
              </a:rPr>
              <a:t>Measure progress toward shared goals/vision </a:t>
            </a:r>
          </a:p>
          <a:p>
            <a:endParaRPr lang="en-US" dirty="0"/>
          </a:p>
          <a:p>
            <a:pPr marL="114300" indent="0">
              <a:buNone/>
            </a:pPr>
            <a:endParaRPr lang="en-US" dirty="0"/>
          </a:p>
          <a:p>
            <a:pPr marL="777240" lvl="2" indent="0">
              <a:buNone/>
            </a:pPr>
            <a:endParaRPr lang="en-US" dirty="0"/>
          </a:p>
        </p:txBody>
      </p:sp>
      <p:sp>
        <p:nvSpPr>
          <p:cNvPr id="4" name="Slide Number Placeholder 3">
            <a:extLst>
              <a:ext uri="{FF2B5EF4-FFF2-40B4-BE49-F238E27FC236}">
                <a16:creationId xmlns:a16="http://schemas.microsoft.com/office/drawing/2014/main" id="{29E2015D-E96A-40B7-AF08-0CB16A5BB049}"/>
              </a:ext>
            </a:extLst>
          </p:cNvPr>
          <p:cNvSpPr>
            <a:spLocks noGrp="1"/>
          </p:cNvSpPr>
          <p:nvPr>
            <p:ph type="sldNum" sz="quarter" idx="12"/>
          </p:nvPr>
        </p:nvSpPr>
        <p:spPr/>
        <p:txBody>
          <a:bodyPr/>
          <a:lstStyle/>
          <a:p>
            <a:fld id="{588A7B10-5B59-5847-A2D4-DA6B67CC2B64}" type="slidenum">
              <a:rPr lang="en-US" smtClean="0"/>
              <a:t>8</a:t>
            </a:fld>
            <a:endParaRPr lang="en-US" dirty="0"/>
          </a:p>
        </p:txBody>
      </p:sp>
      <p:sp>
        <p:nvSpPr>
          <p:cNvPr id="7" name="TextBox 6">
            <a:extLst>
              <a:ext uri="{FF2B5EF4-FFF2-40B4-BE49-F238E27FC236}">
                <a16:creationId xmlns:a16="http://schemas.microsoft.com/office/drawing/2014/main" id="{FCC564A4-8D5B-4916-B864-CFE773DE125F}"/>
              </a:ext>
            </a:extLst>
          </p:cNvPr>
          <p:cNvSpPr txBox="1"/>
          <p:nvPr/>
        </p:nvSpPr>
        <p:spPr>
          <a:xfrm>
            <a:off x="5336593" y="4231463"/>
            <a:ext cx="2488346" cy="253916"/>
          </a:xfrm>
          <a:prstGeom prst="rect">
            <a:avLst/>
          </a:prstGeom>
          <a:noFill/>
        </p:spPr>
        <p:txBody>
          <a:bodyPr wrap="square" rtlCol="0">
            <a:spAutoFit/>
          </a:bodyPr>
          <a:lstStyle/>
          <a:p>
            <a:pPr algn="r"/>
            <a:r>
              <a:rPr lang="en-US" sz="1050" i="1" dirty="0"/>
              <a:t>Atlanta Regional Commission</a:t>
            </a:r>
          </a:p>
        </p:txBody>
      </p:sp>
      <p:pic>
        <p:nvPicPr>
          <p:cNvPr id="5" name="Picture 4" descr="Cover for the Walk. Bike. Thrive! report by the Atlanta Regional Commission">
            <a:extLst>
              <a:ext uri="{FF2B5EF4-FFF2-40B4-BE49-F238E27FC236}">
                <a16:creationId xmlns:a16="http://schemas.microsoft.com/office/drawing/2014/main" id="{A7F3501E-6B3A-430A-AB0B-2959F324E890}"/>
              </a:ext>
            </a:extLst>
          </p:cNvPr>
          <p:cNvPicPr>
            <a:picLocks noChangeAspect="1"/>
          </p:cNvPicPr>
          <p:nvPr/>
        </p:nvPicPr>
        <p:blipFill>
          <a:blip r:embed="rId3"/>
          <a:stretch>
            <a:fillRect/>
          </a:stretch>
        </p:blipFill>
        <p:spPr>
          <a:xfrm>
            <a:off x="5073016" y="1464517"/>
            <a:ext cx="2687305" cy="2766132"/>
          </a:xfrm>
          <a:prstGeom prst="rect">
            <a:avLst/>
          </a:prstGeom>
        </p:spPr>
      </p:pic>
    </p:spTree>
    <p:extLst>
      <p:ext uri="{BB962C8B-B14F-4D97-AF65-F5344CB8AC3E}">
        <p14:creationId xmlns:p14="http://schemas.microsoft.com/office/powerpoint/2010/main" val="17712156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5323AA-77AD-4E00-B244-B23044FEA439}"/>
              </a:ext>
            </a:extLst>
          </p:cNvPr>
          <p:cNvSpPr>
            <a:spLocks noGrp="1"/>
          </p:cNvSpPr>
          <p:nvPr>
            <p:ph type="title"/>
          </p:nvPr>
        </p:nvSpPr>
        <p:spPr/>
        <p:txBody>
          <a:bodyPr/>
          <a:lstStyle/>
          <a:p>
            <a:r>
              <a:rPr lang="en-US" sz="3600" dirty="0"/>
              <a:t>Common Elements of Bike/Ped Plans</a:t>
            </a:r>
          </a:p>
        </p:txBody>
      </p:sp>
      <p:sp>
        <p:nvSpPr>
          <p:cNvPr id="3" name="Content Placeholder 2">
            <a:extLst>
              <a:ext uri="{FF2B5EF4-FFF2-40B4-BE49-F238E27FC236}">
                <a16:creationId xmlns:a16="http://schemas.microsoft.com/office/drawing/2014/main" id="{2CE360CB-BCF4-4936-8622-5DA1FBB1D7AF}"/>
              </a:ext>
            </a:extLst>
          </p:cNvPr>
          <p:cNvSpPr>
            <a:spLocks noGrp="1"/>
          </p:cNvSpPr>
          <p:nvPr>
            <p:ph idx="1"/>
          </p:nvPr>
        </p:nvSpPr>
        <p:spPr>
          <a:xfrm>
            <a:off x="359508" y="983716"/>
            <a:ext cx="4937928" cy="3874291"/>
          </a:xfrm>
        </p:spPr>
        <p:txBody>
          <a:bodyPr>
            <a:noAutofit/>
          </a:bodyPr>
          <a:lstStyle/>
          <a:p>
            <a:pPr marL="171450" indent="-171450"/>
            <a:r>
              <a:rPr lang="en-US" sz="2000" dirty="0"/>
              <a:t>Plan and process for public participation</a:t>
            </a:r>
          </a:p>
          <a:p>
            <a:pPr marL="468630" lvl="1" indent="-171450"/>
            <a:r>
              <a:rPr lang="en-US" sz="1800" dirty="0"/>
              <a:t>Essential for ensuring an equitable </a:t>
            </a:r>
            <a:r>
              <a:rPr lang="en-US" sz="1800" b="1" dirty="0"/>
              <a:t>process</a:t>
            </a:r>
            <a:r>
              <a:rPr lang="en-US" sz="1800" dirty="0"/>
              <a:t> and </a:t>
            </a:r>
            <a:r>
              <a:rPr lang="en-US" sz="1800" b="1" dirty="0"/>
              <a:t>outcome</a:t>
            </a:r>
          </a:p>
          <a:p>
            <a:pPr marL="468630" lvl="1" indent="-171450"/>
            <a:r>
              <a:rPr lang="en-US" sz="1800" dirty="0"/>
              <a:t>Required by Federal transportation legislation and FHWA/FTA planning regulations</a:t>
            </a:r>
          </a:p>
          <a:p>
            <a:pPr marL="171450" indent="-171450"/>
            <a:r>
              <a:rPr lang="en-US" sz="2000" dirty="0"/>
              <a:t>Vision, goals, objectives and performance criteria</a:t>
            </a:r>
          </a:p>
          <a:p>
            <a:pPr marL="171450" lvl="0" indent="-171450"/>
            <a:r>
              <a:rPr lang="en-US" sz="2000" dirty="0"/>
              <a:t>Assessment of current conditions and needs</a:t>
            </a:r>
          </a:p>
          <a:p>
            <a:pPr marL="171450" lvl="0" indent="-171450"/>
            <a:r>
              <a:rPr lang="en-US" sz="2000" dirty="0"/>
              <a:t>Identification of activities and policies required to achieve the objectives</a:t>
            </a:r>
          </a:p>
          <a:p>
            <a:pPr marL="114300" indent="0">
              <a:buNone/>
            </a:pPr>
            <a:endParaRPr lang="en-US" dirty="0"/>
          </a:p>
        </p:txBody>
      </p:sp>
      <p:sp>
        <p:nvSpPr>
          <p:cNvPr id="4" name="Slide Number Placeholder 3">
            <a:extLst>
              <a:ext uri="{FF2B5EF4-FFF2-40B4-BE49-F238E27FC236}">
                <a16:creationId xmlns:a16="http://schemas.microsoft.com/office/drawing/2014/main" id="{AB33C1D0-406B-4D5A-8AD0-A0B9D2D764F8}"/>
              </a:ext>
            </a:extLst>
          </p:cNvPr>
          <p:cNvSpPr>
            <a:spLocks noGrp="1"/>
          </p:cNvSpPr>
          <p:nvPr>
            <p:ph type="sldNum" sz="quarter" idx="12"/>
          </p:nvPr>
        </p:nvSpPr>
        <p:spPr/>
        <p:txBody>
          <a:bodyPr/>
          <a:lstStyle/>
          <a:p>
            <a:fld id="{588A7B10-5B59-5847-A2D4-DA6B67CC2B64}" type="slidenum">
              <a:rPr lang="en-US" smtClean="0"/>
              <a:t>9</a:t>
            </a:fld>
            <a:endParaRPr lang="en-US"/>
          </a:p>
        </p:txBody>
      </p:sp>
      <p:pic>
        <p:nvPicPr>
          <p:cNvPr id="6" name="Picture 5" descr="Cover for the Town of Chapel Hill Mobility and Connectivity Plan">
            <a:extLst>
              <a:ext uri="{FF2B5EF4-FFF2-40B4-BE49-F238E27FC236}">
                <a16:creationId xmlns:a16="http://schemas.microsoft.com/office/drawing/2014/main" id="{ECDE24E0-CCA0-4F22-8CE6-6F5E1FFC2ECB}"/>
              </a:ext>
            </a:extLst>
          </p:cNvPr>
          <p:cNvPicPr>
            <a:picLocks noChangeAspect="1"/>
          </p:cNvPicPr>
          <p:nvPr/>
        </p:nvPicPr>
        <p:blipFill>
          <a:blip r:embed="rId3"/>
          <a:stretch>
            <a:fillRect/>
          </a:stretch>
        </p:blipFill>
        <p:spPr>
          <a:xfrm>
            <a:off x="5297436" y="1200150"/>
            <a:ext cx="2521029" cy="3267849"/>
          </a:xfrm>
          <a:prstGeom prst="rect">
            <a:avLst/>
          </a:prstGeom>
          <a:ln>
            <a:solidFill>
              <a:schemeClr val="accent1"/>
            </a:solidFill>
          </a:ln>
        </p:spPr>
      </p:pic>
      <p:sp>
        <p:nvSpPr>
          <p:cNvPr id="7" name="TextBox 6">
            <a:extLst>
              <a:ext uri="{FF2B5EF4-FFF2-40B4-BE49-F238E27FC236}">
                <a16:creationId xmlns:a16="http://schemas.microsoft.com/office/drawing/2014/main" id="{092D46AF-53F1-4EC0-82CF-5B02A09EBA3F}"/>
              </a:ext>
            </a:extLst>
          </p:cNvPr>
          <p:cNvSpPr txBox="1"/>
          <p:nvPr/>
        </p:nvSpPr>
        <p:spPr>
          <a:xfrm>
            <a:off x="5955562" y="4467999"/>
            <a:ext cx="2023946" cy="253916"/>
          </a:xfrm>
          <a:prstGeom prst="rect">
            <a:avLst/>
          </a:prstGeom>
          <a:noFill/>
        </p:spPr>
        <p:txBody>
          <a:bodyPr wrap="square" rtlCol="0">
            <a:spAutoFit/>
          </a:bodyPr>
          <a:lstStyle/>
          <a:p>
            <a:r>
              <a:rPr lang="en-US" sz="1050" i="1" dirty="0"/>
              <a:t>Source: Town of Chapel Hill, NC </a:t>
            </a:r>
          </a:p>
        </p:txBody>
      </p:sp>
    </p:spTree>
    <p:extLst>
      <p:ext uri="{BB962C8B-B14F-4D97-AF65-F5344CB8AC3E}">
        <p14:creationId xmlns:p14="http://schemas.microsoft.com/office/powerpoint/2010/main" val="93688843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HSRC_FHWA_16x9">
  <a:themeElements>
    <a:clrScheme name="DOT">
      <a:dk1>
        <a:srgbClr val="2F2B20"/>
      </a:dk1>
      <a:lt1>
        <a:srgbClr val="FFFFFF"/>
      </a:lt1>
      <a:dk2>
        <a:srgbClr val="005799"/>
      </a:dk2>
      <a:lt2>
        <a:srgbClr val="B8D2E6"/>
      </a:lt2>
      <a:accent1>
        <a:srgbClr val="A9A9A9"/>
      </a:accent1>
      <a:accent2>
        <a:srgbClr val="BEBEBE"/>
      </a:accent2>
      <a:accent3>
        <a:srgbClr val="D2D2D2"/>
      </a:accent3>
      <a:accent4>
        <a:srgbClr val="A3A3A3"/>
      </a:accent4>
      <a:accent5>
        <a:srgbClr val="C8C8C8"/>
      </a:accent5>
      <a:accent6>
        <a:srgbClr val="B1B1B1"/>
      </a:accent6>
      <a:hlink>
        <a:srgbClr val="005799"/>
      </a:hlink>
      <a:folHlink>
        <a:srgbClr val="4C7899"/>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HSRC_FHWA_16x9</Template>
  <TotalTime>1971</TotalTime>
  <Words>4327</Words>
  <Application>Microsoft Office PowerPoint</Application>
  <PresentationFormat>On-screen Show (16:9)</PresentationFormat>
  <Paragraphs>425</Paragraphs>
  <Slides>36</Slides>
  <Notes>33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36</vt:i4>
      </vt:variant>
    </vt:vector>
  </HeadingPairs>
  <TitlesOfParts>
    <vt:vector size="41" baseType="lpstr">
      <vt:lpstr>Arial</vt:lpstr>
      <vt:lpstr>Calibri</vt:lpstr>
      <vt:lpstr>Franklin Gothic Medium</vt:lpstr>
      <vt:lpstr>Times New Roman</vt:lpstr>
      <vt:lpstr>HSRC_FHWA_16x9</vt:lpstr>
      <vt:lpstr>Planning for People  Walking and Bicycling</vt:lpstr>
      <vt:lpstr>Module Outline</vt:lpstr>
      <vt:lpstr>What is a Plan?</vt:lpstr>
      <vt:lpstr>Hierarchies of Plans</vt:lpstr>
      <vt:lpstr>Federal Requirements</vt:lpstr>
      <vt:lpstr>Bike/Ped Plan Introduction</vt:lpstr>
      <vt:lpstr>Why Have a Ped/Bike Master Plan?</vt:lpstr>
      <vt:lpstr>Why Have a Ped/Bike Master Plan?</vt:lpstr>
      <vt:lpstr>Common Elements of Bike/Ped Plans</vt:lpstr>
      <vt:lpstr>Common Elements of Bike/Ped Plans</vt:lpstr>
      <vt:lpstr>Integrated vs. Standalone?</vt:lpstr>
      <vt:lpstr>The Planning process</vt:lpstr>
      <vt:lpstr>The Planning Process</vt:lpstr>
      <vt:lpstr>1. Before the Plan</vt:lpstr>
      <vt:lpstr>PowerPoint Presentation</vt:lpstr>
      <vt:lpstr>1. Before the Plan</vt:lpstr>
      <vt:lpstr>1. Before the Plan</vt:lpstr>
      <vt:lpstr>1. Before the Plan</vt:lpstr>
      <vt:lpstr>1. Before the Plan</vt:lpstr>
      <vt:lpstr>2. Developing the Plan</vt:lpstr>
      <vt:lpstr>2. Developing the Plan</vt:lpstr>
      <vt:lpstr>2. Developing the Plan</vt:lpstr>
      <vt:lpstr>2. Developing the Plan</vt:lpstr>
      <vt:lpstr>2. Developing the Plan</vt:lpstr>
      <vt:lpstr>2. Developing the Plan</vt:lpstr>
      <vt:lpstr>PowerPoint Presentation</vt:lpstr>
      <vt:lpstr>PowerPoint Presentation</vt:lpstr>
      <vt:lpstr>2. Developing the Plan</vt:lpstr>
      <vt:lpstr>2. Developing the Plan</vt:lpstr>
      <vt:lpstr>2. Developing the Plan</vt:lpstr>
      <vt:lpstr>3. Implementing the Plan</vt:lpstr>
      <vt:lpstr>3. Implementing the Plan</vt:lpstr>
      <vt:lpstr>Lessons Learned</vt:lpstr>
      <vt:lpstr>Example: Austin’s Pedestrian Safety Action Plan</vt:lpstr>
      <vt:lpstr>Example: Walk. Bike. Thrive! </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Title</dc:title>
  <dc:creator>Kristen Brookshire</dc:creator>
  <cp:lastModifiedBy>Brookshire, Kristen Holly</cp:lastModifiedBy>
  <cp:revision>98</cp:revision>
  <dcterms:created xsi:type="dcterms:W3CDTF">2019-02-14T20:40:13Z</dcterms:created>
  <dcterms:modified xsi:type="dcterms:W3CDTF">2019-09-30T19:38:35Z</dcterms:modified>
</cp:coreProperties>
</file>